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45"/>
  </p:notesMasterIdLst>
  <p:sldIdLst>
    <p:sldId id="256" r:id="rId2"/>
    <p:sldId id="300" r:id="rId3"/>
    <p:sldId id="324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294" r:id="rId15"/>
    <p:sldId id="291" r:id="rId16"/>
    <p:sldId id="288" r:id="rId17"/>
    <p:sldId id="289" r:id="rId18"/>
    <p:sldId id="312" r:id="rId19"/>
    <p:sldId id="318" r:id="rId20"/>
    <p:sldId id="313" r:id="rId21"/>
    <p:sldId id="314" r:id="rId22"/>
    <p:sldId id="315" r:id="rId23"/>
    <p:sldId id="327" r:id="rId24"/>
    <p:sldId id="316" r:id="rId25"/>
    <p:sldId id="293" r:id="rId26"/>
    <p:sldId id="273" r:id="rId27"/>
    <p:sldId id="276" r:id="rId28"/>
    <p:sldId id="275" r:id="rId29"/>
    <p:sldId id="319" r:id="rId30"/>
    <p:sldId id="277" r:id="rId31"/>
    <p:sldId id="317" r:id="rId32"/>
    <p:sldId id="278" r:id="rId33"/>
    <p:sldId id="279" r:id="rId34"/>
    <p:sldId id="321" r:id="rId35"/>
    <p:sldId id="323" r:id="rId36"/>
    <p:sldId id="328" r:id="rId37"/>
    <p:sldId id="297" r:id="rId38"/>
    <p:sldId id="301" r:id="rId39"/>
    <p:sldId id="283" r:id="rId40"/>
    <p:sldId id="260" r:id="rId41"/>
    <p:sldId id="262" r:id="rId42"/>
    <p:sldId id="265" r:id="rId43"/>
    <p:sldId id="274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27" autoAdjust="0"/>
    <p:restoredTop sz="94624"/>
  </p:normalViewPr>
  <p:slideViewPr>
    <p:cSldViewPr snapToGrid="0" snapToObjects="1">
      <p:cViewPr varScale="1">
        <p:scale>
          <a:sx n="64" d="100"/>
          <a:sy n="64" d="100"/>
        </p:scale>
        <p:origin x="113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48" d="100"/>
          <a:sy n="48" d="100"/>
        </p:scale>
        <p:origin x="2684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4-26T14:38:42.55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media/image1.png>
</file>

<file path=ppt/media/image10.png>
</file>

<file path=ppt/media/image11.png>
</file>

<file path=ppt/media/image13.png>
</file>

<file path=ppt/media/image14.png>
</file>

<file path=ppt/media/image15.jpg>
</file>

<file path=ppt/media/image16.jpeg>
</file>

<file path=ppt/media/image17.jpeg>
</file>

<file path=ppt/media/image18.png>
</file>

<file path=ppt/media/image19.jpg>
</file>

<file path=ppt/media/image2.jpg>
</file>

<file path=ppt/media/image3.png>
</file>

<file path=ppt/media/image4.png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93CE8-EAE8-E643-9950-63EC62594436}" type="datetimeFigureOut">
              <a:rPr lang="fi-FI" smtClean="0"/>
              <a:t>1.5.2019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B68F35-88C4-414C-9D01-BB40933A7C9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86318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59786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2" y="6374072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273" y="6580793"/>
            <a:ext cx="2594448" cy="220035"/>
          </a:xfrm>
          <a:prstGeom prst="rect">
            <a:avLst/>
          </a:prstGeom>
        </p:spPr>
        <p:txBody>
          <a:bodyPr/>
          <a:lstStyle>
            <a:lvl1pPr algn="ctr">
              <a:defRPr sz="1100" b="0">
                <a:solidFill>
                  <a:schemeClr val="bg1"/>
                </a:solidFill>
              </a:defRPr>
            </a:lvl1pPr>
          </a:lstStyle>
          <a:p>
            <a:r>
              <a:rPr lang="fi-FI"/>
              <a:t>Dublin Workshop: 01-05-2019</a:t>
            </a:r>
            <a:endParaRPr lang="fi-F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1264" y="6510586"/>
            <a:ext cx="984019" cy="3651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fld id="{94613EF8-138C-EE4A-98C4-7FE3A831C097}" type="slidenum">
              <a:rPr lang="fi-FI" smtClean="0"/>
              <a:pPr/>
              <a:t>‹#›</a:t>
            </a:fld>
            <a:endParaRPr lang="fi-FI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 descr="Image result for aalto university school of science">
            <a:extLst>
              <a:ext uri="{FF2B5EF4-FFF2-40B4-BE49-F238E27FC236}">
                <a16:creationId xmlns:a16="http://schemas.microsoft.com/office/drawing/2014/main" id="{CF787977-AC74-4C21-A1BF-449022C209E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2361" y="8926"/>
            <a:ext cx="1483057" cy="1186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3F118A61-6A6F-4646-B11F-CEEC9F1AF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8262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67757" y="6407081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r>
              <a:rPr lang="fi-FI"/>
              <a:t>Dublin Workshop: 01-05-2019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94613EF8-138C-EE4A-98C4-7FE3A831C0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85472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67757" y="6407081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r>
              <a:rPr lang="fi-FI"/>
              <a:t>Dublin Workshop: 01-05-2019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94613EF8-138C-EE4A-98C4-7FE3A831C0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64211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71752"/>
            <a:ext cx="7543800" cy="9462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57928BF-411D-48DD-91AE-4BAABCB3F0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449030"/>
            <a:ext cx="2753360" cy="365125"/>
          </a:xfrm>
        </p:spPr>
        <p:txBody>
          <a:bodyPr/>
          <a:lstStyle/>
          <a:p>
            <a:r>
              <a:rPr lang="en-US" dirty="0"/>
              <a:t>Dublin Workshop: 01-05-2019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97C69A-5D03-4710-B418-09F5EBFDDC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/>
            </a:lvl1pPr>
          </a:lstStyle>
          <a:p>
            <a:fld id="{7C4A9AB0-51B7-4FE4-AF5B-C6903347E4A1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65340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67757" y="6407081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r>
              <a:rPr lang="fi-FI"/>
              <a:t>Dublin Workshop: 01-05-2019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94613EF8-138C-EE4A-98C4-7FE3A831C097}" type="slidenum">
              <a:rPr lang="fi-FI" smtClean="0"/>
              <a:t>‹#›</a:t>
            </a:fld>
            <a:endParaRPr lang="fi-FI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547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667757" y="6407081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r>
              <a:rPr lang="fi-FI"/>
              <a:t>Dublin Workshop: 01-05-2019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94613EF8-138C-EE4A-98C4-7FE3A831C0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23356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667757" y="6407081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r>
              <a:rPr lang="fi-FI"/>
              <a:t>Dublin Workshop: 01-05-2019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94613EF8-138C-EE4A-98C4-7FE3A831C0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6244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667757" y="6407081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r>
              <a:rPr lang="fi-FI"/>
              <a:t>Dublin Workshop: 01-05-2019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94613EF8-138C-EE4A-98C4-7FE3A831C0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9091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667757" y="6407081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/>
              <a:t>Dublin Workshop: 01-05-2019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94613EF8-138C-EE4A-98C4-7FE3A831C0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83338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fi-FI"/>
              <a:t>Dublin Workshop: 01-05-2019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4613EF8-138C-EE4A-98C4-7FE3A831C0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81119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667757" y="6407081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r>
              <a:rPr lang="fi-FI"/>
              <a:t>Dublin Workshop: 01-05-2019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94613EF8-138C-EE4A-98C4-7FE3A831C0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5187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02993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6323581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946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endParaRPr lang="fi-FI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30052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4" descr="Image result for aalto university school of science">
            <a:extLst>
              <a:ext uri="{FF2B5EF4-FFF2-40B4-BE49-F238E27FC236}">
                <a16:creationId xmlns:a16="http://schemas.microsoft.com/office/drawing/2014/main" id="{0598B221-07AF-4A7B-94EB-7C270EBE89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4860" y="8927"/>
            <a:ext cx="1400558" cy="1120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D8287BD2-27F1-4559-A8AC-BEEEF7A4D5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49030"/>
            <a:ext cx="2915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Dublin Workshop: 01-05-2019</a:t>
            </a:r>
          </a:p>
        </p:txBody>
      </p:sp>
    </p:spTree>
    <p:extLst>
      <p:ext uri="{BB962C8B-B14F-4D97-AF65-F5344CB8AC3E}">
        <p14:creationId xmlns:p14="http://schemas.microsoft.com/office/powerpoint/2010/main" val="38434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ltoAsia/O-MI/releases" TargetMode="External"/><Relationship Id="rId2" Type="http://schemas.openxmlformats.org/officeDocument/2006/relationships/hyperlink" Target="https://www.java.com/en/download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8080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altoAsia/Dublin-workshop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sourceforge.net/projects/owfs/files/latest/download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utty.org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drianmihalko/ch340g-ch34g-ch34x-mac-os-x-driver" TargetMode="External"/><Relationship Id="rId2" Type="http://schemas.openxmlformats.org/officeDocument/2006/relationships/hyperlink" Target="https://github.com/esp8266/Arduino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yourip:8080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FRobot/DFRobot_SHT20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voiesl/osx-cpu-temp" TargetMode="External"/><Relationship Id="rId2" Type="http://schemas.openxmlformats.org/officeDocument/2006/relationships/hyperlink" Target="https://www.python.org/downloads/release/python-373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altoAsia/Dublin-workshop/blob/master/omi-send-mac.py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sourceforge.net/projects/win32diskimager/" TargetMode="External"/><Relationship Id="rId2" Type="http://schemas.openxmlformats.org/officeDocument/2006/relationships/hyperlink" Target="http://www.raspberrypi.org/downloads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github.com/AaltoAsia/O-M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055189-186B-9A43-945E-44BE30740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3138"/>
            <a:ext cx="9144000" cy="29686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D83DD0-DA3F-E047-A385-E4B48BF31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780" y="94247"/>
            <a:ext cx="7602740" cy="1003080"/>
          </a:xfrm>
        </p:spPr>
        <p:txBody>
          <a:bodyPr>
            <a:noAutofit/>
          </a:bodyPr>
          <a:lstStyle/>
          <a:p>
            <a:r>
              <a:rPr lang="en" sz="2800" b="1" dirty="0">
                <a:solidFill>
                  <a:srgbClr val="C00000"/>
                </a:solidFill>
              </a:rPr>
              <a:t>Smart Cities Architecture and Implementation Workshop: Standards and Technology</a:t>
            </a:r>
            <a:endParaRPr lang="fi-FI" sz="2800" b="1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18B572-D862-DA45-B588-993210DB6064}"/>
              </a:ext>
            </a:extLst>
          </p:cNvPr>
          <p:cNvSpPr txBox="1"/>
          <p:nvPr/>
        </p:nvSpPr>
        <p:spPr>
          <a:xfrm>
            <a:off x="265403" y="4472329"/>
            <a:ext cx="142335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2100" b="1" dirty="0"/>
              <a:t>Facilitators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5FAA96-F99C-664A-9514-8C9EF3DA19DA}"/>
              </a:ext>
            </a:extLst>
          </p:cNvPr>
          <p:cNvSpPr txBox="1"/>
          <p:nvPr/>
        </p:nvSpPr>
        <p:spPr>
          <a:xfrm>
            <a:off x="265403" y="4937693"/>
            <a:ext cx="1694614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dirty="0"/>
              <a:t>Kary Främling  </a:t>
            </a:r>
          </a:p>
          <a:p>
            <a:r>
              <a:rPr lang="fi-FI" sz="1500" dirty="0"/>
              <a:t>Adjunct Professor</a:t>
            </a:r>
          </a:p>
          <a:p>
            <a:r>
              <a:rPr lang="fi-FI" sz="1500" dirty="0"/>
              <a:t>Aalto University, </a:t>
            </a:r>
          </a:p>
          <a:p>
            <a:r>
              <a:rPr lang="fi-FI" sz="1500" dirty="0"/>
              <a:t>Finland</a:t>
            </a:r>
            <a:endParaRPr lang="fi-FI" sz="13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16359-B7BB-304F-949F-929F1961BD09}"/>
              </a:ext>
            </a:extLst>
          </p:cNvPr>
          <p:cNvSpPr txBox="1"/>
          <p:nvPr/>
        </p:nvSpPr>
        <p:spPr>
          <a:xfrm>
            <a:off x="2549309" y="4937983"/>
            <a:ext cx="2225436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dirty="0"/>
              <a:t>Avleen Malhi</a:t>
            </a:r>
          </a:p>
          <a:p>
            <a:r>
              <a:rPr lang="fi-FI" sz="1500" dirty="0"/>
              <a:t>Postdoctoral Researcher</a:t>
            </a:r>
          </a:p>
          <a:p>
            <a:r>
              <a:rPr lang="fi-FI" sz="1500" dirty="0"/>
              <a:t>Aalto </a:t>
            </a:r>
            <a:r>
              <a:rPr lang="fi-FI" sz="1500" dirty="0" err="1"/>
              <a:t>University</a:t>
            </a:r>
            <a:r>
              <a:rPr lang="fi-FI" sz="1500" dirty="0"/>
              <a:t>, </a:t>
            </a:r>
          </a:p>
          <a:p>
            <a:r>
              <a:rPr lang="fi-FI" sz="1500" dirty="0"/>
              <a:t>Finland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EF29C3-F521-464F-9D48-F9EC17E00796}"/>
              </a:ext>
            </a:extLst>
          </p:cNvPr>
          <p:cNvSpPr txBox="1"/>
          <p:nvPr/>
        </p:nvSpPr>
        <p:spPr>
          <a:xfrm>
            <a:off x="4886505" y="4937983"/>
            <a:ext cx="1709827" cy="1031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600" b="1" dirty="0"/>
              <a:t>Tuomas Kinnunen</a:t>
            </a:r>
          </a:p>
          <a:p>
            <a:r>
              <a:rPr lang="fi-FI" sz="1500" dirty="0"/>
              <a:t>Research Assistant</a:t>
            </a:r>
          </a:p>
          <a:p>
            <a:r>
              <a:rPr lang="fi-FI" sz="1500" dirty="0"/>
              <a:t>Aalto </a:t>
            </a:r>
            <a:r>
              <a:rPr lang="fi-FI" sz="1500" dirty="0" err="1"/>
              <a:t>University</a:t>
            </a:r>
            <a:r>
              <a:rPr lang="fi-FI" sz="1500" dirty="0"/>
              <a:t>, </a:t>
            </a:r>
          </a:p>
          <a:p>
            <a:r>
              <a:rPr lang="fi-FI" sz="1500" dirty="0"/>
              <a:t>Finland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7625C2-E2BC-3044-A6CA-4CA2C762D035}"/>
              </a:ext>
            </a:extLst>
          </p:cNvPr>
          <p:cNvSpPr txBox="1"/>
          <p:nvPr/>
        </p:nvSpPr>
        <p:spPr>
          <a:xfrm>
            <a:off x="7108801" y="4937693"/>
            <a:ext cx="1500860" cy="1031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600" b="1" dirty="0"/>
              <a:t>Asad Javed</a:t>
            </a:r>
          </a:p>
          <a:p>
            <a:r>
              <a:rPr lang="fi-FI" sz="1500" dirty="0"/>
              <a:t>PhD Researcher</a:t>
            </a:r>
          </a:p>
          <a:p>
            <a:r>
              <a:rPr lang="fi-FI" sz="1500" dirty="0"/>
              <a:t>Aalto </a:t>
            </a:r>
            <a:r>
              <a:rPr lang="fi-FI" sz="1500" dirty="0" err="1"/>
              <a:t>University</a:t>
            </a:r>
            <a:r>
              <a:rPr lang="fi-FI" sz="1500" dirty="0"/>
              <a:t>, </a:t>
            </a:r>
          </a:p>
          <a:p>
            <a:r>
              <a:rPr lang="fi-FI" sz="1500" dirty="0"/>
              <a:t>Finland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B07956-DE7B-4E35-850E-F16FD8CA5E48}"/>
              </a:ext>
            </a:extLst>
          </p:cNvPr>
          <p:cNvSpPr txBox="1"/>
          <p:nvPr/>
        </p:nvSpPr>
        <p:spPr>
          <a:xfrm>
            <a:off x="265403" y="5991573"/>
            <a:ext cx="3191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dirty="0"/>
              <a:t>Email:</a:t>
            </a:r>
            <a:r>
              <a:rPr lang="fi-FI" sz="1600" dirty="0"/>
              <a:t> firstname.lastname@aalto.fi</a:t>
            </a:r>
          </a:p>
        </p:txBody>
      </p:sp>
    </p:spTree>
    <p:extLst>
      <p:ext uri="{BB962C8B-B14F-4D97-AF65-F5344CB8AC3E}">
        <p14:creationId xmlns:p14="http://schemas.microsoft.com/office/powerpoint/2010/main" val="874487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CA3B-2C0F-4622-B886-7647414E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O-MI Node Server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24224-5C60-485F-9729-50AA0FB58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468544"/>
            <a:ext cx="7543801" cy="4532206"/>
          </a:xfrm>
        </p:spPr>
        <p:txBody>
          <a:bodyPr>
            <a:normAutofit/>
          </a:bodyPr>
          <a:lstStyle/>
          <a:p>
            <a:r>
              <a:rPr lang="en" dirty="0"/>
              <a:t>Main building block </a:t>
            </a:r>
            <a:r>
              <a:rPr lang="en-US" dirty="0"/>
              <a:t>of </a:t>
            </a:r>
            <a:r>
              <a:rPr lang="en" dirty="0"/>
              <a:t>reference implementation</a:t>
            </a:r>
          </a:p>
          <a:p>
            <a:r>
              <a:rPr lang="en" dirty="0"/>
              <a:t>Supports all O-MI operations, </a:t>
            </a:r>
            <a:r>
              <a:rPr lang="en-US" dirty="0"/>
              <a:t>h</a:t>
            </a:r>
            <a:r>
              <a:rPr lang="en" dirty="0"/>
              <a:t>andle</a:t>
            </a:r>
            <a:r>
              <a:rPr lang="en-US" dirty="0"/>
              <a:t>s</a:t>
            </a:r>
            <a:r>
              <a:rPr lang="en" dirty="0"/>
              <a:t> user requests, and manages </a:t>
            </a:r>
            <a:r>
              <a:rPr lang="en-US" dirty="0"/>
              <a:t>the </a:t>
            </a:r>
            <a:r>
              <a:rPr lang="en" dirty="0"/>
              <a:t>database</a:t>
            </a:r>
          </a:p>
          <a:p>
            <a:r>
              <a:rPr lang="en" dirty="0"/>
              <a:t>Agent management system</a:t>
            </a:r>
          </a:p>
          <a:p>
            <a:pPr lvl="1"/>
            <a:r>
              <a:rPr lang="en" dirty="0"/>
              <a:t>Mechanism to interact programmatically with the core of an O-MI node</a:t>
            </a:r>
          </a:p>
          <a:p>
            <a:pPr lvl="1"/>
            <a:r>
              <a:rPr lang="en-US" dirty="0"/>
              <a:t>Can filter and modify incoming O-MI requests</a:t>
            </a:r>
            <a:endParaRPr lang="en" dirty="0"/>
          </a:p>
          <a:p>
            <a:pPr lvl="1"/>
            <a:r>
              <a:rPr lang="en" dirty="0"/>
              <a:t>Can push and pull sensor data to and from database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8F0736-6716-4F07-844A-988D9E37A4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10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0847-4E27-4FFC-AF49-E36940B448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734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9F5E2-C44D-4342-BB57-27FE286F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47797-1800-4C73-B957-D3AFC49E2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457114"/>
            <a:ext cx="7680961" cy="4023360"/>
          </a:xfrm>
        </p:spPr>
        <p:txBody>
          <a:bodyPr/>
          <a:lstStyle/>
          <a:p>
            <a:r>
              <a:rPr lang="en" dirty="0"/>
              <a:t>Graphical user interface for the </a:t>
            </a:r>
            <a:r>
              <a:rPr lang="en-US" dirty="0"/>
              <a:t>developers</a:t>
            </a:r>
            <a:r>
              <a:rPr lang="en" dirty="0"/>
              <a:t> to create and test O-MI messages</a:t>
            </a:r>
          </a:p>
          <a:p>
            <a:pPr>
              <a:tabLst>
                <a:tab pos="2396729" algn="l"/>
              </a:tabLst>
            </a:pPr>
            <a:r>
              <a:rPr lang="en" dirty="0"/>
              <a:t>Sandbox for testing O-MI operations or features</a:t>
            </a:r>
          </a:p>
        </p:txBody>
      </p:sp>
      <p:pic>
        <p:nvPicPr>
          <p:cNvPr id="4" name="Picture 1" descr="page13image1702257152">
            <a:extLst>
              <a:ext uri="{FF2B5EF4-FFF2-40B4-BE49-F238E27FC236}">
                <a16:creationId xmlns:a16="http://schemas.microsoft.com/office/drawing/2014/main" id="{FD4FAA1B-AAC1-4D97-83A4-8C537DD14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339" y="2600903"/>
            <a:ext cx="5241322" cy="347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D592B5-7467-45E7-A3C0-C30C776F8D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11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2D825-8298-4820-B714-9C21F635AA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988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FF0BE-80AA-473C-9AFB-522463E35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5FCB4-5292-4F27-B51B-C91A76BD1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502834"/>
            <a:ext cx="7543801" cy="4023360"/>
          </a:xfrm>
        </p:spPr>
        <p:txBody>
          <a:bodyPr/>
          <a:lstStyle/>
          <a:p>
            <a:r>
              <a:rPr lang="en-US" dirty="0"/>
              <a:t>A piece of code that converts to or from O-MI/O-DF is considered as a “wrapper”</a:t>
            </a:r>
            <a:endParaRPr lang="en" dirty="0"/>
          </a:p>
          <a:p>
            <a:r>
              <a:rPr lang="en" dirty="0"/>
              <a:t>Combine data from different source or system with different/same protocol into single O-DF structure for publishing</a:t>
            </a:r>
          </a:p>
          <a:p>
            <a:r>
              <a:rPr lang="en" dirty="0"/>
              <a:t>Encapsulate underlying lower protocol for data consumer</a:t>
            </a:r>
          </a:p>
          <a:p>
            <a:pPr lvl="1"/>
            <a:r>
              <a:rPr lang="en" dirty="0"/>
              <a:t>e.g. 1-Wire, third party system, </a:t>
            </a:r>
            <a:r>
              <a:rPr lang="en-US" dirty="0"/>
              <a:t>KNX</a:t>
            </a:r>
            <a:r>
              <a:rPr lang="en" dirty="0"/>
              <a:t> </a:t>
            </a:r>
            <a:r>
              <a:rPr lang="fi-FI" dirty="0"/>
              <a:t>etc.</a:t>
            </a:r>
          </a:p>
          <a:p>
            <a:r>
              <a:rPr lang="en" dirty="0"/>
              <a:t>Wrapper can be written in any programming or scripting  language.</a:t>
            </a:r>
          </a:p>
          <a:p>
            <a:pPr lvl="1"/>
            <a:r>
              <a:rPr lang="en" dirty="0"/>
              <a:t>e.g.: Shell script, Java, Python, C etc.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240B7-2A01-43F8-9D19-F7336DDE54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12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01D96-A6EF-42B6-BFB0-6BF74DCC89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886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CF240-74CB-480F-BE09-F1AE3D09A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run O-MI node?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99D6B-13E1-43D8-80E8-7228D3855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445684"/>
            <a:ext cx="7543801" cy="4715086"/>
          </a:xfrm>
        </p:spPr>
        <p:txBody>
          <a:bodyPr>
            <a:normAutofit fontScale="92500" lnSpcReduction="10000"/>
          </a:bodyPr>
          <a:lstStyle/>
          <a:p>
            <a:r>
              <a:rPr lang="en" dirty="0">
                <a:solidFill>
                  <a:srgbClr val="FF0000"/>
                </a:solidFill>
              </a:rPr>
              <a:t>Dependency Java 1.8 (</a:t>
            </a:r>
            <a:r>
              <a:rPr lang="en-US" dirty="0">
                <a:hlinkClick r:id="rId2"/>
              </a:rPr>
              <a:t>https://www.java.com/en/download/</a:t>
            </a:r>
            <a:r>
              <a:rPr lang="en" dirty="0">
                <a:solidFill>
                  <a:srgbClr val="FF0000"/>
                </a:solidFill>
              </a:rPr>
              <a:t>)</a:t>
            </a:r>
            <a:endParaRPr lang="en-US" dirty="0"/>
          </a:p>
          <a:p>
            <a:r>
              <a:rPr lang="en-US" dirty="0"/>
              <a:t>Run pre-compiled node: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Download the latest release version (.zip/.tar) and unpack it. Available: </a:t>
            </a:r>
            <a:r>
              <a:rPr lang="en-US" dirty="0">
                <a:hlinkClick r:id="rId3"/>
              </a:rPr>
              <a:t>https://github.com/AaltoAsia/O-MI/releases</a:t>
            </a:r>
            <a:r>
              <a:rPr lang="en-US" dirty="0"/>
              <a:t> 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Go to the &lt;Extracted folder&gt;/bin and run </a:t>
            </a:r>
            <a:r>
              <a:rPr lang="en" dirty="0"/>
              <a:t>o-mi-node.</a:t>
            </a:r>
            <a:r>
              <a:rPr lang="en-US" dirty="0"/>
              <a:t>bat (for Windows) or </a:t>
            </a:r>
            <a:r>
              <a:rPr lang="en" dirty="0"/>
              <a:t>o-mi-node (</a:t>
            </a:r>
            <a:r>
              <a:rPr lang="en-US" dirty="0"/>
              <a:t>for Unix/Mac</a:t>
            </a:r>
            <a:r>
              <a:rPr lang="en" dirty="0"/>
              <a:t>)</a:t>
            </a:r>
            <a:endParaRPr lang="en-US" dirty="0"/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The server can now be accessed with URL </a:t>
            </a:r>
            <a:r>
              <a:rPr lang="en-US" dirty="0">
                <a:hlinkClick r:id="rId4"/>
              </a:rPr>
              <a:t>http://localhost:8080/</a:t>
            </a:r>
            <a:endParaRPr lang="en-US" dirty="0"/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To allow </a:t>
            </a:r>
            <a:r>
              <a:rPr lang="en-US" b="1" dirty="0"/>
              <a:t>write</a:t>
            </a:r>
            <a:r>
              <a:rPr lang="en-US" dirty="0"/>
              <a:t> requests from other machines you need to modify file  “&lt;Extracted folder&gt;/conf/ </a:t>
            </a:r>
            <a:r>
              <a:rPr lang="en-US" dirty="0" err="1"/>
              <a:t>application.conf</a:t>
            </a:r>
            <a:r>
              <a:rPr lang="en-US" dirty="0"/>
              <a:t>”.</a:t>
            </a:r>
          </a:p>
          <a:p>
            <a:pPr marL="854075" lvl="2" indent="-182563"/>
            <a:r>
              <a:rPr lang="en-US" dirty="0"/>
              <a:t>Change the setting “</a:t>
            </a:r>
            <a:r>
              <a:rPr lang="en-US" b="1" dirty="0" err="1"/>
              <a:t>allowRequestTypesForAll</a:t>
            </a:r>
            <a:r>
              <a:rPr lang="en-US" b="1" dirty="0"/>
              <a:t>”</a:t>
            </a:r>
            <a:r>
              <a:rPr lang="en-US" dirty="0"/>
              <a:t>, add “</a:t>
            </a:r>
            <a:r>
              <a:rPr lang="en-US" b="1" dirty="0"/>
              <a:t>write</a:t>
            </a:r>
            <a:r>
              <a:rPr lang="en-US" dirty="0"/>
              <a:t>” to the list, such that the result looks like this:</a:t>
            </a:r>
          </a:p>
          <a:p>
            <a:pPr marL="854075" lvl="2" indent="-182563"/>
            <a:r>
              <a:rPr lang="en-US" dirty="0" err="1"/>
              <a:t>allowRequestTypesForAll</a:t>
            </a:r>
            <a:r>
              <a:rPr lang="en-US" dirty="0"/>
              <a:t> = ["read", "cancel", "call", "</a:t>
            </a:r>
            <a:r>
              <a:rPr lang="en-US" b="1" dirty="0"/>
              <a:t>write</a:t>
            </a:r>
            <a:r>
              <a:rPr lang="en-US" dirty="0"/>
              <a:t>"]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Restart the O-MI Node</a:t>
            </a:r>
          </a:p>
          <a:p>
            <a:r>
              <a:rPr lang="en-US" dirty="0"/>
              <a:t>If you want to compile from source code: Follow instructions on the </a:t>
            </a:r>
            <a:r>
              <a:rPr lang="en-US" dirty="0" err="1"/>
              <a:t>Github</a:t>
            </a:r>
            <a:r>
              <a:rPr lang="en-US" dirty="0"/>
              <a:t> Readme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CD5876-03D5-4C9A-936E-60FD2E5B69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13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AFFE1-6652-4722-ABCB-9115036F34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376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B26AE9-A7A8-6D4C-ADA1-C57368221A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718" y="1765712"/>
            <a:ext cx="8167254" cy="416823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24982E6-E181-9841-8F04-BF0A20E7FDDF}"/>
              </a:ext>
            </a:extLst>
          </p:cNvPr>
          <p:cNvSpPr/>
          <p:nvPr/>
        </p:nvSpPr>
        <p:spPr>
          <a:xfrm>
            <a:off x="1558553" y="2907222"/>
            <a:ext cx="1087694" cy="3806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>
                <a:solidFill>
                  <a:srgbClr val="FF0000"/>
                </a:solidFill>
              </a:rPr>
              <a:t>Object of Interest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95307B-3706-A140-9BB2-471910372065}"/>
              </a:ext>
            </a:extLst>
          </p:cNvPr>
          <p:cNvSpPr/>
          <p:nvPr/>
        </p:nvSpPr>
        <p:spPr>
          <a:xfrm>
            <a:off x="1861374" y="3922533"/>
            <a:ext cx="1087694" cy="3806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>
                <a:solidFill>
                  <a:srgbClr val="FF0000"/>
                </a:solidFill>
              </a:rPr>
              <a:t>O-MI Operation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AB79A3-A5E7-D84C-8FF3-740C21A67F8A}"/>
              </a:ext>
            </a:extLst>
          </p:cNvPr>
          <p:cNvSpPr/>
          <p:nvPr/>
        </p:nvSpPr>
        <p:spPr>
          <a:xfrm>
            <a:off x="6240998" y="3287914"/>
            <a:ext cx="1087694" cy="3806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>
                <a:solidFill>
                  <a:srgbClr val="FF0000"/>
                </a:solidFill>
              </a:rPr>
              <a:t>O-MI</a:t>
            </a:r>
            <a:br>
              <a:rPr lang="en-GB" sz="1350" dirty="0">
                <a:solidFill>
                  <a:srgbClr val="FF0000"/>
                </a:solidFill>
              </a:rPr>
            </a:br>
            <a:r>
              <a:rPr lang="en-GB" sz="135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9F36D9-39A7-A947-B0B4-1C2EF25F5E15}"/>
              </a:ext>
            </a:extLst>
          </p:cNvPr>
          <p:cNvSpPr/>
          <p:nvPr/>
        </p:nvSpPr>
        <p:spPr>
          <a:xfrm>
            <a:off x="7220713" y="4975181"/>
            <a:ext cx="1087694" cy="3806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>
                <a:solidFill>
                  <a:srgbClr val="FF0000"/>
                </a:solidFill>
              </a:rPr>
              <a:t>O-MI Response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155ECE-FC96-4E50-AA9D-B89F14E64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O-MI/O-DF Sandbox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B64273-0E7B-4818-84B8-DA70947050B8}"/>
              </a:ext>
            </a:extLst>
          </p:cNvPr>
          <p:cNvSpPr/>
          <p:nvPr/>
        </p:nvSpPr>
        <p:spPr>
          <a:xfrm>
            <a:off x="1558553" y="5001047"/>
            <a:ext cx="1087694" cy="3806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>
                <a:solidFill>
                  <a:srgbClr val="FF0000"/>
                </a:solidFill>
              </a:rPr>
              <a:t>O-MI Parameters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4DD2538-BA7F-4BCA-BC15-6AF7C0E183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14</a:t>
            </a:fld>
            <a:endParaRPr lang="fi-FI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ECDC83A1-8201-400E-9A45-00440C9149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598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8B68A9B-29D7-4F44-B552-B10BC892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31386"/>
            <a:ext cx="7543800" cy="946264"/>
          </a:xfrm>
        </p:spPr>
        <p:txBody>
          <a:bodyPr>
            <a:normAutofit fontScale="90000"/>
          </a:bodyPr>
          <a:lstStyle/>
          <a:p>
            <a:r>
              <a:rPr lang="en-GB" dirty="0"/>
              <a:t>Steps to publish data with reference implementation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05D4DC-B62C-BF45-BF70-9E1B32406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1567438"/>
            <a:ext cx="7543801" cy="4023360"/>
          </a:xfrm>
        </p:spPr>
        <p:txBody>
          <a:bodyPr>
            <a:normAutofit/>
          </a:bodyPr>
          <a:lstStyle/>
          <a:p>
            <a:r>
              <a:rPr lang="en-GB" dirty="0"/>
              <a:t>Step 1: </a:t>
            </a:r>
            <a:r>
              <a:rPr lang="en" dirty="0"/>
              <a:t>Deploy </a:t>
            </a:r>
            <a:r>
              <a:rPr lang="en-US" dirty="0"/>
              <a:t>r</a:t>
            </a:r>
            <a:r>
              <a:rPr lang="en" dirty="0"/>
              <a:t>eference implementation</a:t>
            </a:r>
          </a:p>
          <a:p>
            <a:r>
              <a:rPr lang="en-GB" dirty="0"/>
              <a:t>Step 2: </a:t>
            </a:r>
            <a:r>
              <a:rPr lang="en" dirty="0"/>
              <a:t>Develop </a:t>
            </a:r>
            <a:r>
              <a:rPr lang="en-US" dirty="0"/>
              <a:t>w</a:t>
            </a:r>
            <a:r>
              <a:rPr lang="en" dirty="0"/>
              <a:t>rapper for </a:t>
            </a:r>
            <a:r>
              <a:rPr lang="en-US" dirty="0"/>
              <a:t>getting and</a:t>
            </a:r>
            <a:r>
              <a:rPr lang="en" dirty="0"/>
              <a:t> publishing data </a:t>
            </a:r>
          </a:p>
          <a:p>
            <a:r>
              <a:rPr lang="en" dirty="0"/>
              <a:t>Step 3: Send O-MI write request to create or update data periodically using wrapper</a:t>
            </a:r>
          </a:p>
          <a:p>
            <a:r>
              <a:rPr lang="en" dirty="0"/>
              <a:t>Step 4: Use Web Client to test other O-MI/O-DF </a:t>
            </a:r>
            <a:r>
              <a:rPr lang="fi-FI" dirty="0" err="1"/>
              <a:t>functionality</a:t>
            </a:r>
            <a:r>
              <a:rPr lang="fi-FI" dirty="0"/>
              <a:t> </a:t>
            </a:r>
            <a:r>
              <a:rPr lang="fi-FI" dirty="0" err="1"/>
              <a:t>such</a:t>
            </a:r>
            <a:r>
              <a:rPr lang="fi-FI" dirty="0"/>
              <a:t> as </a:t>
            </a:r>
            <a:r>
              <a:rPr lang="fi-FI" dirty="0" err="1"/>
              <a:t>one</a:t>
            </a:r>
            <a:r>
              <a:rPr lang="fi-FI" dirty="0"/>
              <a:t> </a:t>
            </a:r>
            <a:r>
              <a:rPr lang="fi-FI" dirty="0" err="1"/>
              <a:t>time</a:t>
            </a:r>
            <a:r>
              <a:rPr lang="fi-FI" dirty="0"/>
              <a:t> </a:t>
            </a:r>
            <a:r>
              <a:rPr lang="fi-FI" dirty="0" err="1"/>
              <a:t>read</a:t>
            </a:r>
            <a:r>
              <a:rPr lang="fi-FI" dirty="0"/>
              <a:t>, </a:t>
            </a:r>
            <a:r>
              <a:rPr lang="fi-FI" dirty="0" err="1"/>
              <a:t>subscription</a:t>
            </a:r>
            <a:r>
              <a:rPr lang="fi-FI" dirty="0"/>
              <a:t>, </a:t>
            </a:r>
            <a:r>
              <a:rPr lang="fi-FI" dirty="0" err="1"/>
              <a:t>delete</a:t>
            </a:r>
            <a:r>
              <a:rPr lang="fi-FI" dirty="0"/>
              <a:t> etc.</a:t>
            </a:r>
          </a:p>
          <a:p>
            <a:endParaRPr lang="en" dirty="0"/>
          </a:p>
          <a:p>
            <a:pPr marL="0" indent="0">
              <a:buNone/>
            </a:pPr>
            <a:r>
              <a:rPr lang="en" dirty="0"/>
              <a:t>Note: </a:t>
            </a:r>
            <a:r>
              <a:rPr lang="en" u="sng" dirty="0"/>
              <a:t>Other system can also read/subscribe published data by sending read/subscription request. </a:t>
            </a:r>
          </a:p>
          <a:p>
            <a:endParaRPr lang="en" dirty="0"/>
          </a:p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DA3883-AE2E-4BE2-BB1E-43E661281E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15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0E3BAC-4133-47F2-BBF6-D32654223E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224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F97D7A0-6CFE-0F42-91F1-7235D40AB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 Study: Smart Home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1C783F-49C5-2C4F-828F-484A04657738}"/>
              </a:ext>
            </a:extLst>
          </p:cNvPr>
          <p:cNvGrpSpPr/>
          <p:nvPr/>
        </p:nvGrpSpPr>
        <p:grpSpPr>
          <a:xfrm>
            <a:off x="3629969" y="2094063"/>
            <a:ext cx="2014538" cy="2621752"/>
            <a:chOff x="3228975" y="2755770"/>
            <a:chExt cx="2686050" cy="3721632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61134D2-0BA1-FD4A-B4DE-963C7D596090}"/>
                </a:ext>
              </a:extLst>
            </p:cNvPr>
            <p:cNvGrpSpPr/>
            <p:nvPr/>
          </p:nvGrpSpPr>
          <p:grpSpPr>
            <a:xfrm>
              <a:off x="3228975" y="2755770"/>
              <a:ext cx="2686050" cy="3721632"/>
              <a:chOff x="3181350" y="2819400"/>
              <a:chExt cx="2781300" cy="4040629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7A3C373E-B64D-E648-8D63-7F7D98940B52}"/>
                  </a:ext>
                </a:extLst>
              </p:cNvPr>
              <p:cNvSpPr/>
              <p:nvPr/>
            </p:nvSpPr>
            <p:spPr>
              <a:xfrm>
                <a:off x="3181350" y="2819400"/>
                <a:ext cx="2781300" cy="404062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6C93CC1F-472F-7143-8637-15AD7232A462}"/>
                  </a:ext>
                </a:extLst>
              </p:cNvPr>
              <p:cNvSpPr/>
              <p:nvPr/>
            </p:nvSpPr>
            <p:spPr>
              <a:xfrm>
                <a:off x="3413908" y="2919188"/>
                <a:ext cx="2397672" cy="2481133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34" name="Rounded Rectangle 33">
                <a:extLst>
                  <a:ext uri="{FF2B5EF4-FFF2-40B4-BE49-F238E27FC236}">
                    <a16:creationId xmlns:a16="http://schemas.microsoft.com/office/drawing/2014/main" id="{92BD8140-0942-534F-94F7-617B083880FB}"/>
                  </a:ext>
                </a:extLst>
              </p:cNvPr>
              <p:cNvSpPr/>
              <p:nvPr/>
            </p:nvSpPr>
            <p:spPr>
              <a:xfrm>
                <a:off x="3647036" y="6054396"/>
                <a:ext cx="1919031" cy="650538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350" dirty="0"/>
                  <a:t>O-MI/O-DF Web Client</a:t>
                </a:r>
              </a:p>
            </p:txBody>
          </p:sp>
        </p:grpSp>
        <p:sp>
          <p:nvSpPr>
            <p:cNvPr id="31" name="Left-Right Arrow 30">
              <a:extLst>
                <a:ext uri="{FF2B5EF4-FFF2-40B4-BE49-F238E27FC236}">
                  <a16:creationId xmlns:a16="http://schemas.microsoft.com/office/drawing/2014/main" id="{A8E3E1B3-F24A-E146-8650-AEC3B5E2CFF8}"/>
                </a:ext>
              </a:extLst>
            </p:cNvPr>
            <p:cNvSpPr/>
            <p:nvPr/>
          </p:nvSpPr>
          <p:spPr>
            <a:xfrm rot="5400000">
              <a:off x="4258454" y="5181564"/>
              <a:ext cx="599180" cy="490440"/>
            </a:xfrm>
            <a:prstGeom prst="left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E7E597-DA0B-CA42-BFCB-249D85FC0633}"/>
              </a:ext>
            </a:extLst>
          </p:cNvPr>
          <p:cNvSpPr/>
          <p:nvPr/>
        </p:nvSpPr>
        <p:spPr>
          <a:xfrm rot="16200000">
            <a:off x="1551206" y="3137037"/>
            <a:ext cx="1953668" cy="3894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Wrapper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69192E8-E534-1740-ACF8-11C11B46D0E5}"/>
              </a:ext>
            </a:extLst>
          </p:cNvPr>
          <p:cNvCxnSpPr/>
          <p:nvPr/>
        </p:nvCxnSpPr>
        <p:spPr>
          <a:xfrm>
            <a:off x="3123223" y="2113585"/>
            <a:ext cx="0" cy="2800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A6C267-0DA6-6240-91E4-6F3619CE727D}"/>
              </a:ext>
            </a:extLst>
          </p:cNvPr>
          <p:cNvCxnSpPr/>
          <p:nvPr/>
        </p:nvCxnSpPr>
        <p:spPr>
          <a:xfrm>
            <a:off x="6100206" y="2235505"/>
            <a:ext cx="0" cy="2800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4653CBE-DDD4-3F40-8C36-357DDCD1DE21}"/>
              </a:ext>
            </a:extLst>
          </p:cNvPr>
          <p:cNvSpPr/>
          <p:nvPr/>
        </p:nvSpPr>
        <p:spPr>
          <a:xfrm>
            <a:off x="1219595" y="4601515"/>
            <a:ext cx="1779729" cy="3429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Data Publisher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75004EB-2F0F-264E-805B-62DC2B8B42D7}"/>
              </a:ext>
            </a:extLst>
          </p:cNvPr>
          <p:cNvSpPr/>
          <p:nvPr/>
        </p:nvSpPr>
        <p:spPr>
          <a:xfrm>
            <a:off x="3466326" y="4824388"/>
            <a:ext cx="2384266" cy="54866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O-MI/O-DF Reference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Implementation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DAD638D-F036-FE4E-B178-C5C7753FB97D}"/>
              </a:ext>
            </a:extLst>
          </p:cNvPr>
          <p:cNvSpPr/>
          <p:nvPr/>
        </p:nvSpPr>
        <p:spPr>
          <a:xfrm>
            <a:off x="6620721" y="5076933"/>
            <a:ext cx="1797055" cy="29611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tx1"/>
                </a:solidFill>
              </a:rPr>
              <a:t>Data Analytics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3C539E-352C-8B4B-A7F8-6687842F5B84}"/>
              </a:ext>
            </a:extLst>
          </p:cNvPr>
          <p:cNvSpPr/>
          <p:nvPr/>
        </p:nvSpPr>
        <p:spPr>
          <a:xfrm>
            <a:off x="3932295" y="2768852"/>
            <a:ext cx="1452328" cy="385749"/>
          </a:xfrm>
          <a:prstGeom prst="rect">
            <a:avLst/>
          </a:prstGeom>
          <a:solidFill>
            <a:schemeClr val="accent3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Agent Manager 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267B992-C51F-C149-9FEA-4D089C9E12E3}"/>
              </a:ext>
            </a:extLst>
          </p:cNvPr>
          <p:cNvSpPr/>
          <p:nvPr/>
        </p:nvSpPr>
        <p:spPr>
          <a:xfrm>
            <a:off x="4030792" y="3327625"/>
            <a:ext cx="400051" cy="3357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50" dirty="0"/>
              <a:t>Agent 1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9DF3E2C-7E41-B444-BF78-5C6E3F798DCE}"/>
              </a:ext>
            </a:extLst>
          </p:cNvPr>
          <p:cNvSpPr/>
          <p:nvPr/>
        </p:nvSpPr>
        <p:spPr>
          <a:xfrm>
            <a:off x="3951438" y="2317379"/>
            <a:ext cx="1371600" cy="3429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>
                <a:solidFill>
                  <a:schemeClr val="bg1"/>
                </a:solidFill>
              </a:rPr>
              <a:t>O-MI/O-DF Node Server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20BC4F-3635-3B44-8BB4-D2DCFC9C2FE4}"/>
              </a:ext>
            </a:extLst>
          </p:cNvPr>
          <p:cNvSpPr/>
          <p:nvPr/>
        </p:nvSpPr>
        <p:spPr>
          <a:xfrm>
            <a:off x="4831024" y="3333529"/>
            <a:ext cx="400051" cy="3357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50" dirty="0"/>
              <a:t>Agent 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911B1A1-A86F-BB47-9181-4BD46F769A7B}"/>
              </a:ext>
            </a:extLst>
          </p:cNvPr>
          <p:cNvCxnSpPr/>
          <p:nvPr/>
        </p:nvCxnSpPr>
        <p:spPr>
          <a:xfrm flipV="1">
            <a:off x="4230816" y="3154601"/>
            <a:ext cx="0" cy="15996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60D773A-31F2-A145-B44A-E770A04CB7E5}"/>
              </a:ext>
            </a:extLst>
          </p:cNvPr>
          <p:cNvCxnSpPr/>
          <p:nvPr/>
        </p:nvCxnSpPr>
        <p:spPr>
          <a:xfrm flipV="1">
            <a:off x="5071506" y="3154601"/>
            <a:ext cx="0" cy="15996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triped Right Arrow 21">
            <a:extLst>
              <a:ext uri="{FF2B5EF4-FFF2-40B4-BE49-F238E27FC236}">
                <a16:creationId xmlns:a16="http://schemas.microsoft.com/office/drawing/2014/main" id="{7917A602-849F-5043-A618-FFBAD7E6F7A5}"/>
              </a:ext>
            </a:extLst>
          </p:cNvPr>
          <p:cNvSpPr/>
          <p:nvPr/>
        </p:nvSpPr>
        <p:spPr>
          <a:xfrm>
            <a:off x="2770591" y="3314565"/>
            <a:ext cx="859378" cy="180934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313BCF-FB05-A749-9A62-9EE4319B832E}"/>
              </a:ext>
            </a:extLst>
          </p:cNvPr>
          <p:cNvSpPr/>
          <p:nvPr/>
        </p:nvSpPr>
        <p:spPr>
          <a:xfrm>
            <a:off x="2694173" y="2685297"/>
            <a:ext cx="922869" cy="61525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>
                <a:solidFill>
                  <a:schemeClr val="tx1"/>
                </a:solidFill>
              </a:rPr>
              <a:t>O-MI</a:t>
            </a:r>
          </a:p>
          <a:p>
            <a:pPr algn="ctr"/>
            <a:r>
              <a:rPr lang="en-GB" sz="1350" dirty="0">
                <a:solidFill>
                  <a:schemeClr val="tx1"/>
                </a:solidFill>
              </a:rPr>
              <a:t>Write</a:t>
            </a:r>
          </a:p>
          <a:p>
            <a:pPr algn="ctr"/>
            <a:r>
              <a:rPr lang="en-GB" sz="1350" dirty="0">
                <a:solidFill>
                  <a:schemeClr val="tx1"/>
                </a:solidFill>
              </a:rPr>
              <a:t>Request</a:t>
            </a:r>
          </a:p>
        </p:txBody>
      </p:sp>
      <p:sp>
        <p:nvSpPr>
          <p:cNvPr id="25" name="Striped Right Arrow 24">
            <a:extLst>
              <a:ext uri="{FF2B5EF4-FFF2-40B4-BE49-F238E27FC236}">
                <a16:creationId xmlns:a16="http://schemas.microsoft.com/office/drawing/2014/main" id="{95B22181-EF1B-0949-B276-678EED04402B}"/>
              </a:ext>
            </a:extLst>
          </p:cNvPr>
          <p:cNvSpPr/>
          <p:nvPr/>
        </p:nvSpPr>
        <p:spPr>
          <a:xfrm>
            <a:off x="5700157" y="3467436"/>
            <a:ext cx="827341" cy="11950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6" name="Striped Right Arrow 25">
            <a:extLst>
              <a:ext uri="{FF2B5EF4-FFF2-40B4-BE49-F238E27FC236}">
                <a16:creationId xmlns:a16="http://schemas.microsoft.com/office/drawing/2014/main" id="{F58463E3-6FE0-C14A-A59C-926FE52986FE}"/>
              </a:ext>
            </a:extLst>
          </p:cNvPr>
          <p:cNvSpPr/>
          <p:nvPr/>
        </p:nvSpPr>
        <p:spPr>
          <a:xfrm rot="10800000">
            <a:off x="5686536" y="3162548"/>
            <a:ext cx="827341" cy="11950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FEBAA04-6CDC-5249-B528-CF0EA2F67DA8}"/>
              </a:ext>
            </a:extLst>
          </p:cNvPr>
          <p:cNvSpPr/>
          <p:nvPr/>
        </p:nvSpPr>
        <p:spPr>
          <a:xfrm>
            <a:off x="5597928" y="2549603"/>
            <a:ext cx="1154873" cy="57647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>
                <a:solidFill>
                  <a:schemeClr val="tx1"/>
                </a:solidFill>
              </a:rPr>
              <a:t>O-MI</a:t>
            </a:r>
          </a:p>
          <a:p>
            <a:pPr algn="ctr"/>
            <a:r>
              <a:rPr lang="en-GB" sz="1350" dirty="0">
                <a:solidFill>
                  <a:schemeClr val="tx1"/>
                </a:solidFill>
              </a:rPr>
              <a:t>Subscription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2CAAFF4-8737-0745-A95A-ADDA18D232A5}"/>
              </a:ext>
            </a:extLst>
          </p:cNvPr>
          <p:cNvSpPr/>
          <p:nvPr/>
        </p:nvSpPr>
        <p:spPr>
          <a:xfrm>
            <a:off x="5651480" y="3695511"/>
            <a:ext cx="934833" cy="37380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>
                <a:solidFill>
                  <a:schemeClr val="tx1"/>
                </a:solidFill>
              </a:rPr>
              <a:t>O-MI</a:t>
            </a:r>
          </a:p>
          <a:p>
            <a:pPr algn="ctr"/>
            <a:r>
              <a:rPr lang="en-GB" sz="1350" dirty="0">
                <a:solidFill>
                  <a:schemeClr val="tx1"/>
                </a:solidFill>
              </a:rPr>
              <a:t>Response</a:t>
            </a:r>
          </a:p>
        </p:txBody>
      </p:sp>
      <p:sp>
        <p:nvSpPr>
          <p:cNvPr id="29" name="Striped Right Arrow 28">
            <a:extLst>
              <a:ext uri="{FF2B5EF4-FFF2-40B4-BE49-F238E27FC236}">
                <a16:creationId xmlns:a16="http://schemas.microsoft.com/office/drawing/2014/main" id="{5BE591C7-17CE-3A41-8CB1-14D8F25A0EA1}"/>
              </a:ext>
            </a:extLst>
          </p:cNvPr>
          <p:cNvSpPr/>
          <p:nvPr/>
        </p:nvSpPr>
        <p:spPr>
          <a:xfrm>
            <a:off x="1906868" y="2979229"/>
            <a:ext cx="409470" cy="715451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A45033D-AD9D-2044-9F99-2110ABEFBD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21" y="2857386"/>
            <a:ext cx="905423" cy="96291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6143C53-5667-B04E-BBEB-086D5C89B4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534" y="3873832"/>
            <a:ext cx="1367939" cy="1108031"/>
          </a:xfrm>
          <a:prstGeom prst="rect">
            <a:avLst/>
          </a:prstGeom>
        </p:spPr>
      </p:pic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28F81959-0914-BE48-A33E-BE6CA3921622}"/>
              </a:ext>
            </a:extLst>
          </p:cNvPr>
          <p:cNvSpPr/>
          <p:nvPr/>
        </p:nvSpPr>
        <p:spPr>
          <a:xfrm>
            <a:off x="6492627" y="3296743"/>
            <a:ext cx="1969771" cy="50979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Monitoring Unit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F664E4-1A2E-4996-9E5E-D5F1CC79E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5864" y="2063776"/>
            <a:ext cx="1379107" cy="136522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90C09A-3628-414C-95A8-4CBEEC58EA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16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F21EE8-82DA-4284-B41F-D4546AD4E5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245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F97D7A0-6CFE-0F42-91F1-7235D40AB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Smart Home Scenario Description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85AE56-406B-8545-B7CC-7B71DD9A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551094"/>
            <a:ext cx="7543801" cy="4023360"/>
          </a:xfrm>
        </p:spPr>
        <p:txBody>
          <a:bodyPr>
            <a:normAutofit fontScale="92500" lnSpcReduction="10000"/>
          </a:bodyPr>
          <a:lstStyle/>
          <a:p>
            <a:r>
              <a:rPr lang="en" dirty="0"/>
              <a:t>Smart Home equipped with</a:t>
            </a:r>
          </a:p>
          <a:p>
            <a:pPr lvl="1"/>
            <a:r>
              <a:rPr lang="fi-FI" sz="1900" dirty="0"/>
              <a:t>Temperature and Humidity sensor (SHT-20 and 1-wire)</a:t>
            </a:r>
            <a:endParaRPr lang="en" sz="1900" dirty="0"/>
          </a:p>
          <a:p>
            <a:pPr lvl="1"/>
            <a:r>
              <a:rPr lang="en" sz="1900" dirty="0"/>
              <a:t>CO2 sensor (S-100)</a:t>
            </a:r>
          </a:p>
          <a:p>
            <a:r>
              <a:rPr lang="en-US" dirty="0"/>
              <a:t>Wrapper to </a:t>
            </a:r>
            <a:r>
              <a:rPr lang="en" dirty="0"/>
              <a:t>publish smart home data to </a:t>
            </a:r>
            <a:r>
              <a:rPr lang="en-US" dirty="0"/>
              <a:t>O-MI node</a:t>
            </a:r>
            <a:endParaRPr lang="en" dirty="0"/>
          </a:p>
          <a:p>
            <a:pPr lvl="1"/>
            <a:r>
              <a:rPr lang="en-US" dirty="0"/>
              <a:t>Read sensor value</a:t>
            </a:r>
          </a:p>
          <a:p>
            <a:pPr lvl="1"/>
            <a:r>
              <a:rPr lang="en-US" dirty="0"/>
              <a:t>Translate it to O-DF</a:t>
            </a:r>
          </a:p>
          <a:p>
            <a:pPr lvl="1"/>
            <a:r>
              <a:rPr lang="en-US" dirty="0"/>
              <a:t>Put it in O-MI Write request</a:t>
            </a:r>
          </a:p>
          <a:p>
            <a:pPr lvl="1"/>
            <a:r>
              <a:rPr lang="en-US" dirty="0"/>
              <a:t>Send with HTTP POST request</a:t>
            </a:r>
            <a:endParaRPr lang="en" dirty="0"/>
          </a:p>
          <a:p>
            <a:r>
              <a:rPr lang="en" u="sng" dirty="0"/>
              <a:t>Developer</a:t>
            </a:r>
            <a:r>
              <a:rPr lang="en" dirty="0"/>
              <a:t> </a:t>
            </a:r>
            <a:r>
              <a:rPr lang="en-US" dirty="0"/>
              <a:t>can </a:t>
            </a:r>
            <a:r>
              <a:rPr lang="en" dirty="0"/>
              <a:t>test the system using web-client</a:t>
            </a:r>
          </a:p>
          <a:p>
            <a:r>
              <a:rPr lang="en" u="sng" dirty="0"/>
              <a:t>Data consumer</a:t>
            </a:r>
            <a:r>
              <a:rPr lang="en" dirty="0"/>
              <a:t> (Monitoring unit) </a:t>
            </a:r>
            <a:r>
              <a:rPr lang="en-US" dirty="0"/>
              <a:t>might </a:t>
            </a:r>
            <a:r>
              <a:rPr lang="en" dirty="0"/>
              <a:t>be int</a:t>
            </a:r>
            <a:r>
              <a:rPr lang="fi-FI" dirty="0"/>
              <a:t>e</a:t>
            </a:r>
            <a:r>
              <a:rPr lang="en" dirty="0"/>
              <a:t>rested </a:t>
            </a:r>
            <a:r>
              <a:rPr lang="en-US" dirty="0"/>
              <a:t>in </a:t>
            </a:r>
            <a:r>
              <a:rPr lang="en" dirty="0"/>
              <a:t>these sensor values for </a:t>
            </a:r>
            <a:r>
              <a:rPr lang="en-US" dirty="0"/>
              <a:t>analyzing the required object values</a:t>
            </a:r>
            <a:r>
              <a:rPr lang="en" dirty="0"/>
              <a:t>. </a:t>
            </a:r>
            <a:r>
              <a:rPr lang="en-US" dirty="0"/>
              <a:t>It</a:t>
            </a:r>
            <a:r>
              <a:rPr lang="en" dirty="0"/>
              <a:t> can subscribe </a:t>
            </a:r>
            <a:r>
              <a:rPr lang="en-US" dirty="0"/>
              <a:t>to</a:t>
            </a:r>
            <a:r>
              <a:rPr lang="en" dirty="0"/>
              <a:t> the object</a:t>
            </a:r>
            <a:r>
              <a:rPr lang="en-US" dirty="0"/>
              <a:t>s</a:t>
            </a:r>
            <a:r>
              <a:rPr lang="en" dirty="0"/>
              <a:t> of interest</a:t>
            </a:r>
          </a:p>
          <a:p>
            <a:pPr lvl="1"/>
            <a:endParaRPr lang="e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30E6AB-DDAC-47B7-B6CC-CA642F4BD9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17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AFAA6E-0B21-4E35-B455-CDF25F188F4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32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0EA18-9A07-4E47-95DE-3F42BC76F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Hardware and Sensors Provided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B2F79-D000-44DF-87A0-CC1B10F72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479974"/>
            <a:ext cx="7543801" cy="4023360"/>
          </a:xfrm>
        </p:spPr>
        <p:txBody>
          <a:bodyPr/>
          <a:lstStyle/>
          <a:p>
            <a:r>
              <a:rPr lang="fi-FI" dirty="0"/>
              <a:t>Raspberry Pi boards (Model 1 and 3)</a:t>
            </a:r>
          </a:p>
          <a:p>
            <a:r>
              <a:rPr lang="fi-FI" dirty="0"/>
              <a:t>ESP8266 WiFi development modules</a:t>
            </a:r>
          </a:p>
          <a:p>
            <a:r>
              <a:rPr lang="fi-FI" dirty="0"/>
              <a:t>SHT20 Temperature and humidity sensor</a:t>
            </a:r>
          </a:p>
          <a:p>
            <a:r>
              <a:rPr lang="fi-FI" dirty="0"/>
              <a:t>S-100 CO2 sensor</a:t>
            </a:r>
          </a:p>
          <a:p>
            <a:r>
              <a:rPr lang="fi-FI" dirty="0"/>
              <a:t>1-Wire temperature and humidity sensor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801317-626A-4DA0-AE4C-EB8F84392D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18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7EAA0-FD4C-4FCD-BDAC-92F950A708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822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39736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055F5A-87C3-4413-9AA8-95BD8D240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77" y="605896"/>
            <a:ext cx="2313633" cy="5646208"/>
          </a:xfrm>
        </p:spPr>
        <p:txBody>
          <a:bodyPr anchor="ctr">
            <a:normAutofit/>
          </a:bodyPr>
          <a:lstStyle/>
          <a:p>
            <a:r>
              <a:rPr lang="en-US" sz="3100" dirty="0">
                <a:solidFill>
                  <a:srgbClr val="FFFFFF"/>
                </a:solidFill>
              </a:rPr>
              <a:t>Live Demo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BCDC-A971-45F4-B718-6FE678706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512" y="605896"/>
            <a:ext cx="5353808" cy="564620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i-FI" sz="3200" b="1" dirty="0">
                <a:latin typeface="+mj-lt"/>
              </a:rPr>
              <a:t>Implementation</a:t>
            </a:r>
            <a:br>
              <a:rPr lang="fi-FI" sz="3200" b="1" dirty="0">
                <a:latin typeface="+mj-lt"/>
              </a:rPr>
            </a:br>
            <a:r>
              <a:rPr lang="fi-FI" sz="3200" b="1" dirty="0">
                <a:latin typeface="+mj-lt"/>
              </a:rPr>
              <a:t>Using Raspberry Pi (RPi)</a:t>
            </a:r>
            <a:endParaRPr lang="en-US" sz="3200" b="1" dirty="0">
              <a:latin typeface="+mj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6548CD-078A-4C16-8394-ED8D0173A5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1D621-A8BA-4711-B555-B236F5362F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15758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39736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055F5A-87C3-4413-9AA8-95BD8D240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77" y="605896"/>
            <a:ext cx="2313633" cy="5646208"/>
          </a:xfrm>
        </p:spPr>
        <p:txBody>
          <a:bodyPr anchor="ctr">
            <a:normAutofit/>
          </a:bodyPr>
          <a:lstStyle/>
          <a:p>
            <a:r>
              <a:rPr lang="en-US" sz="310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BCDC-A971-45F4-B718-6FE678706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512" y="605896"/>
            <a:ext cx="4810247" cy="5646208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Open Messaging Standards (O-MI and O-DF)</a:t>
            </a:r>
          </a:p>
          <a:p>
            <a:r>
              <a:rPr lang="en-US" dirty="0"/>
              <a:t>O-MI/O-DF Reference Implementation</a:t>
            </a:r>
          </a:p>
          <a:p>
            <a:r>
              <a:rPr lang="en-US" dirty="0"/>
              <a:t>How to run O-MI node </a:t>
            </a:r>
          </a:p>
          <a:p>
            <a:r>
              <a:rPr lang="en-US" dirty="0"/>
              <a:t>Live demos</a:t>
            </a:r>
          </a:p>
          <a:p>
            <a:r>
              <a:rPr lang="en-US" dirty="0"/>
              <a:t>(Scripts and Slides are available at: </a:t>
            </a:r>
            <a:r>
              <a:rPr lang="en-US" dirty="0">
                <a:hlinkClick r:id="rId2"/>
              </a:rPr>
              <a:t>https://github.com/AaltoAsia/Dublin-workshop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E0912-83C3-4621-B08F-EB7AF8DC1E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111E6-773E-42A7-8293-70E495E73F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59689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CF74F-6DDE-444E-9E34-DCE78D2A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1-Wire Sensor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925B3-A351-4574-A3F2-997481FC4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514264"/>
            <a:ext cx="7543801" cy="4023360"/>
          </a:xfrm>
        </p:spPr>
        <p:txBody>
          <a:bodyPr>
            <a:normAutofit/>
          </a:bodyPr>
          <a:lstStyle/>
          <a:p>
            <a:pPr marL="285750" indent="-285750">
              <a:buFont typeface="+mj-lt"/>
              <a:buAutoNum type="arabicPeriod"/>
            </a:pPr>
            <a:r>
              <a:rPr lang="fi-FI" dirty="0"/>
              <a:t>sudo raspi-config -&gt; Interfacing options</a:t>
            </a:r>
          </a:p>
          <a:p>
            <a:pPr marL="498348" lvl="1" indent="-342900"/>
            <a:r>
              <a:rPr lang="fi-FI" dirty="0"/>
              <a:t>enable 1-wire</a:t>
            </a:r>
          </a:p>
          <a:p>
            <a:pPr marL="498348" lvl="1" indent="-342900"/>
            <a:r>
              <a:rPr lang="fi-FI" dirty="0"/>
              <a:t>enable i2c protocol</a:t>
            </a:r>
          </a:p>
          <a:p>
            <a:pPr marL="285750" indent="-285750">
              <a:buFont typeface="+mj-lt"/>
              <a:buAutoNum type="arabicPeriod"/>
            </a:pPr>
            <a:r>
              <a:rPr lang="fi-FI" dirty="0"/>
              <a:t>Add ”i2c-bcm2708” and ”i2c-dev” modules (on separate lines) in /etc/modules</a:t>
            </a:r>
          </a:p>
          <a:p>
            <a:pPr marL="498348" lvl="1" indent="-342900"/>
            <a:r>
              <a:rPr lang="fi-FI" dirty="0"/>
              <a:t>sudo nano /etc/modules</a:t>
            </a:r>
          </a:p>
          <a:p>
            <a:pPr marL="285750" indent="-285750">
              <a:buFont typeface="+mj-lt"/>
              <a:buAutoNum type="arabicPeriod"/>
            </a:pPr>
            <a:r>
              <a:rPr lang="fi-FI" dirty="0"/>
              <a:t>sudo reboot</a:t>
            </a:r>
          </a:p>
          <a:p>
            <a:pPr marL="285750" indent="-285750">
              <a:buFont typeface="+mj-lt"/>
              <a:buAutoNum type="arabicPeriod"/>
            </a:pPr>
            <a:r>
              <a:rPr lang="en" dirty="0"/>
              <a:t>Verify that i2c </a:t>
            </a:r>
            <a:r>
              <a:rPr lang="en-US" dirty="0"/>
              <a:t>bus is enabled</a:t>
            </a:r>
          </a:p>
          <a:p>
            <a:pPr marL="498348" lvl="1" indent="-342900"/>
            <a:r>
              <a:rPr lang="fi-FI" dirty="0"/>
              <a:t>sudo i2cdetect –y 1</a:t>
            </a:r>
          </a:p>
          <a:p>
            <a:pPr marL="498348" lvl="1" indent="-342900"/>
            <a:r>
              <a:rPr lang="fi-FI" dirty="0"/>
              <a:t>You should get a table as result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8822F8-51C6-4E60-A085-2980D716AF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20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40E18-ABB2-49AA-A18D-F190051347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4461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C4CC-A4A4-46A9-B3C3-E41F62D9E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41272"/>
            <a:ext cx="7543800" cy="946264"/>
          </a:xfrm>
        </p:spPr>
        <p:txBody>
          <a:bodyPr/>
          <a:lstStyle/>
          <a:p>
            <a:r>
              <a:rPr lang="en-US" dirty="0"/>
              <a:t>OWFS 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2AAB1-5D80-47A4-9D33-489CF7477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399964"/>
            <a:ext cx="7543801" cy="4852246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" dirty="0"/>
              <a:t>Firstly install some neccesary and useful packages</a:t>
            </a:r>
          </a:p>
          <a:p>
            <a:pPr marL="498348" lvl="1" indent="-342900"/>
            <a:r>
              <a:rPr lang="fi-FI" sz="1800" dirty="0"/>
              <a:t>sudo apt-get update</a:t>
            </a:r>
          </a:p>
          <a:p>
            <a:pPr marL="498348" lvl="1" indent="-342900"/>
            <a:r>
              <a:rPr lang="fi-FI" sz="1800" dirty="0"/>
              <a:t>sudo apt-get install automake autoconf autotools-dev gcc-4.7 libavahi-client-dev libtool libusb-dev libusb-1.0-0-dev libfuse-dev swig python2.7-dev i2c-tools</a:t>
            </a:r>
          </a:p>
          <a:p>
            <a:pPr marL="342900" indent="-342900">
              <a:buFont typeface="+mj-lt"/>
              <a:buAutoNum type="arabicPeriod"/>
              <a:tabLst>
                <a:tab pos="666750" algn="l"/>
                <a:tab pos="762000" algn="l"/>
              </a:tabLst>
            </a:pPr>
            <a:r>
              <a:rPr lang="en" dirty="0"/>
              <a:t>Download the latest version of OWFS</a:t>
            </a:r>
          </a:p>
          <a:p>
            <a:pPr marL="498348" lvl="1" indent="-342900">
              <a:tabLst>
                <a:tab pos="666750" algn="l"/>
                <a:tab pos="762000" algn="l"/>
              </a:tabLst>
            </a:pPr>
            <a:r>
              <a:rPr lang="fi-FI" sz="1800" dirty="0"/>
              <a:t>cd /usr/src </a:t>
            </a:r>
          </a:p>
          <a:p>
            <a:pPr marL="498348" lvl="1" indent="-342900">
              <a:tabLst>
                <a:tab pos="666750" algn="l"/>
                <a:tab pos="762000" algn="l"/>
              </a:tabLst>
            </a:pPr>
            <a:r>
              <a:rPr lang="fi-FI" sz="1800" dirty="0"/>
              <a:t>sudo wget -O owfs-latest.tgz </a:t>
            </a:r>
            <a:r>
              <a:rPr lang="fi-FI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http://sourceforge.net/projects/owfs/files/latest/download</a:t>
            </a:r>
            <a:endParaRPr lang="fi-FI" sz="1800" dirty="0"/>
          </a:p>
          <a:p>
            <a:pPr marL="342900" indent="-342900">
              <a:buFont typeface="+mj-lt"/>
              <a:buAutoNum type="arabicPeriod"/>
              <a:tabLst>
                <a:tab pos="666750" algn="l"/>
                <a:tab pos="762000" algn="l"/>
              </a:tabLst>
            </a:pPr>
            <a:r>
              <a:rPr lang="fi-FI" dirty="0"/>
              <a:t>Unpack OWFS</a:t>
            </a:r>
          </a:p>
          <a:p>
            <a:pPr marL="498348" lvl="1" indent="-342900">
              <a:tabLst>
                <a:tab pos="666750" algn="l"/>
                <a:tab pos="762000" algn="l"/>
              </a:tabLst>
            </a:pPr>
            <a:r>
              <a:rPr lang="en" sz="1800" dirty="0"/>
              <a:t>sudo tar xzvf </a:t>
            </a:r>
            <a:r>
              <a:rPr lang="en-US" sz="1800" dirty="0"/>
              <a:t>owfs-3.0p0</a:t>
            </a:r>
            <a:r>
              <a:rPr lang="en" sz="1800" dirty="0"/>
              <a:t>.tgz</a:t>
            </a:r>
            <a:endParaRPr lang="fi-FI" sz="1800" dirty="0"/>
          </a:p>
          <a:p>
            <a:pPr marL="342900" indent="-342900">
              <a:buFont typeface="+mj-lt"/>
              <a:buAutoNum type="arabicPeriod"/>
              <a:tabLst>
                <a:tab pos="666750" algn="l"/>
                <a:tab pos="762000" algn="l"/>
              </a:tabLst>
            </a:pPr>
            <a:r>
              <a:rPr lang="fi-FI" dirty="0"/>
              <a:t>Go to the directory and configure OWFS</a:t>
            </a:r>
          </a:p>
          <a:p>
            <a:pPr marL="498348" lvl="1" indent="-342900">
              <a:tabLst>
                <a:tab pos="666750" algn="l"/>
                <a:tab pos="762000" algn="l"/>
              </a:tabLst>
            </a:pPr>
            <a:r>
              <a:rPr lang="fi-FI" sz="1800" dirty="0"/>
              <a:t>sudo ./configure</a:t>
            </a:r>
            <a:endParaRPr lang="en-US" sz="1800" dirty="0"/>
          </a:p>
          <a:p>
            <a:pPr marL="342900" indent="-342900">
              <a:buFont typeface="+mj-lt"/>
              <a:buAutoNum type="arabicPeriod"/>
              <a:tabLst>
                <a:tab pos="666750" algn="l"/>
                <a:tab pos="762000" algn="l"/>
              </a:tabLst>
            </a:pPr>
            <a:endParaRPr lang="fi-FI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52C222-58F0-408F-ADC6-C9449CD6A7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21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9F236-44AB-43BF-8823-52DCC58BCB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2323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68426-7104-4178-BF6B-54C39D0B8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530774"/>
            <a:ext cx="7543801" cy="4023360"/>
          </a:xfrm>
        </p:spPr>
        <p:txBody>
          <a:bodyPr>
            <a:normAutofit/>
          </a:bodyPr>
          <a:lstStyle/>
          <a:p>
            <a:pPr marL="346075" indent="-346075">
              <a:buFont typeface="+mj-lt"/>
              <a:buAutoNum type="arabicPeriod" startAt="5"/>
              <a:tabLst>
                <a:tab pos="666750" algn="l"/>
                <a:tab pos="762000" algn="l"/>
              </a:tabLst>
            </a:pPr>
            <a:r>
              <a:rPr lang="fi-FI" dirty="0"/>
              <a:t>Compile OWFS</a:t>
            </a:r>
          </a:p>
          <a:p>
            <a:pPr marL="501523" lvl="1" indent="-346075">
              <a:tabLst>
                <a:tab pos="666750" algn="l"/>
                <a:tab pos="762000" algn="l"/>
              </a:tabLst>
            </a:pPr>
            <a:r>
              <a:rPr lang="fi-FI" sz="1800" dirty="0"/>
              <a:t>sudo make (sudo make -j 4, if RPi-3)</a:t>
            </a:r>
          </a:p>
          <a:p>
            <a:pPr marL="501523" lvl="1" indent="-346075">
              <a:tabLst>
                <a:tab pos="666750" algn="l"/>
                <a:tab pos="762000" algn="l"/>
              </a:tabLst>
            </a:pPr>
            <a:r>
              <a:rPr lang="fi-FI" sz="1800" dirty="0"/>
              <a:t>sudo make install </a:t>
            </a:r>
            <a:endParaRPr lang="fi-FI" dirty="0"/>
          </a:p>
          <a:p>
            <a:pPr marL="346075" indent="-346075">
              <a:buFont typeface="+mj-lt"/>
              <a:buAutoNum type="arabicPeriod" startAt="5"/>
              <a:tabLst>
                <a:tab pos="666750" algn="l"/>
                <a:tab pos="762000" algn="l"/>
              </a:tabLst>
            </a:pPr>
            <a:r>
              <a:rPr lang="fi-FI" dirty="0"/>
              <a:t>Create mountpoint for 1-wire</a:t>
            </a:r>
          </a:p>
          <a:p>
            <a:pPr marL="501523" lvl="1" indent="-346075">
              <a:tabLst>
                <a:tab pos="666750" algn="l"/>
                <a:tab pos="762000" algn="l"/>
              </a:tabLst>
            </a:pPr>
            <a:r>
              <a:rPr lang="fi-FI" sz="1800" dirty="0"/>
              <a:t>sudo mkdir /mnt/1wire</a:t>
            </a:r>
          </a:p>
          <a:p>
            <a:pPr marL="346075" indent="-346075">
              <a:buFont typeface="+mj-lt"/>
              <a:buAutoNum type="arabicPeriod" startAt="5"/>
              <a:tabLst>
                <a:tab pos="666750" algn="l"/>
                <a:tab pos="762000" algn="l"/>
              </a:tabLst>
            </a:pPr>
            <a:r>
              <a:rPr lang="en" dirty="0"/>
              <a:t>To access the 1-wire without root privileges:</a:t>
            </a:r>
            <a:endParaRPr lang="fi-FI" dirty="0"/>
          </a:p>
          <a:p>
            <a:pPr marL="501523" lvl="1" indent="-346075">
              <a:tabLst>
                <a:tab pos="666750" algn="l"/>
                <a:tab pos="762000" algn="l"/>
              </a:tabLst>
            </a:pPr>
            <a:r>
              <a:rPr lang="es-ES" sz="1800" dirty="0"/>
              <a:t>sudo nano /</a:t>
            </a:r>
            <a:r>
              <a:rPr lang="es-ES" sz="1800" dirty="0" err="1"/>
              <a:t>etc</a:t>
            </a:r>
            <a:r>
              <a:rPr lang="es-ES" sz="1800" dirty="0"/>
              <a:t>/</a:t>
            </a:r>
            <a:r>
              <a:rPr lang="es-ES" sz="1800" dirty="0" err="1"/>
              <a:t>fuse.conf</a:t>
            </a:r>
            <a:endParaRPr lang="es-ES" sz="1800" dirty="0"/>
          </a:p>
          <a:p>
            <a:pPr marL="501523" lvl="1" indent="-346075">
              <a:tabLst>
                <a:tab pos="666750" algn="l"/>
                <a:tab pos="762000" algn="l"/>
              </a:tabLst>
            </a:pPr>
            <a:r>
              <a:rPr lang="en" sz="1800" dirty="0"/>
              <a:t>Change #user_allow_other to user_allow_other</a:t>
            </a:r>
            <a:endParaRPr lang="en-US" sz="1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D8126DA-4B7A-47F7-9FA0-26998569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25" y="171450"/>
            <a:ext cx="7543800" cy="946150"/>
          </a:xfrm>
        </p:spPr>
        <p:txBody>
          <a:bodyPr/>
          <a:lstStyle/>
          <a:p>
            <a:r>
              <a:rPr lang="en-US" dirty="0"/>
              <a:t>OWFS Installation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308B1-FA9E-489F-A3AD-55E65890CF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22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04FFA6-4B8D-4038-B07C-1434CD18FC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876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68426-7104-4178-BF6B-54C39D0B8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530774"/>
            <a:ext cx="7543801" cy="4023360"/>
          </a:xfrm>
        </p:spPr>
        <p:txBody>
          <a:bodyPr>
            <a:normAutofit fontScale="92500" lnSpcReduction="10000"/>
          </a:bodyPr>
          <a:lstStyle/>
          <a:p>
            <a:r>
              <a:rPr lang="fi-FI" dirty="0"/>
              <a:t>Connect to our WiFi </a:t>
            </a:r>
            <a:r>
              <a:rPr lang="en-US" dirty="0"/>
              <a:t>“</a:t>
            </a:r>
            <a:r>
              <a:rPr lang="fi-FI" dirty="0"/>
              <a:t>TP-LINK_C5E618”</a:t>
            </a:r>
          </a:p>
          <a:p>
            <a:r>
              <a:rPr lang="fi-FI" dirty="0"/>
              <a:t>For Windows:</a:t>
            </a:r>
          </a:p>
          <a:p>
            <a:pPr lvl="1"/>
            <a:r>
              <a:rPr lang="fi-FI" dirty="0"/>
              <a:t>Use putty (</a:t>
            </a:r>
            <a:r>
              <a:rPr lang="en-US" dirty="0">
                <a:hlinkClick r:id="rId2"/>
              </a:rPr>
              <a:t>https://www.putty.org/</a:t>
            </a:r>
            <a:r>
              <a:rPr lang="fi-FI" dirty="0"/>
              <a:t>)</a:t>
            </a:r>
          </a:p>
          <a:p>
            <a:r>
              <a:rPr lang="fi-FI" dirty="0"/>
              <a:t>Connect to RPi:</a:t>
            </a:r>
          </a:p>
          <a:p>
            <a:pPr lvl="1"/>
            <a:r>
              <a:rPr lang="fi-FI" dirty="0"/>
              <a:t>ssh pi@ipAddress</a:t>
            </a:r>
          </a:p>
          <a:p>
            <a:r>
              <a:rPr lang="fi-FI" dirty="0"/>
              <a:t>ssh (to RPi-3)</a:t>
            </a:r>
          </a:p>
          <a:p>
            <a:pPr lvl="1"/>
            <a:r>
              <a:rPr lang="fi-FI" dirty="0"/>
              <a:t>User: pi</a:t>
            </a:r>
          </a:p>
          <a:p>
            <a:pPr lvl="1"/>
            <a:r>
              <a:rPr lang="fi-FI" dirty="0"/>
              <a:t>Password</a:t>
            </a:r>
            <a:r>
              <a:rPr lang="en-US" dirty="0"/>
              <a:t>: Qwerty123</a:t>
            </a:r>
          </a:p>
          <a:p>
            <a:r>
              <a:rPr lang="fi-FI" dirty="0"/>
              <a:t>ssh (to RPi-1)</a:t>
            </a:r>
          </a:p>
          <a:p>
            <a:pPr lvl="1"/>
            <a:r>
              <a:rPr lang="fi-FI" dirty="0"/>
              <a:t>User: pi</a:t>
            </a:r>
          </a:p>
          <a:p>
            <a:pPr lvl="1"/>
            <a:r>
              <a:rPr lang="fi-FI" dirty="0"/>
              <a:t>Password</a:t>
            </a:r>
            <a:r>
              <a:rPr lang="en-US" dirty="0"/>
              <a:t>: raspberry</a:t>
            </a:r>
            <a:endParaRPr lang="fi-FI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D8126DA-4B7A-47F7-9FA0-26998569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25" y="171450"/>
            <a:ext cx="7543800" cy="946150"/>
          </a:xfrm>
        </p:spPr>
        <p:txBody>
          <a:bodyPr/>
          <a:lstStyle/>
          <a:p>
            <a:r>
              <a:rPr lang="en-US" dirty="0"/>
              <a:t>Connecting</a:t>
            </a:r>
            <a:r>
              <a:rPr lang="fi-FI" dirty="0"/>
              <a:t> to Raspberry Pi with SSH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308B1-FA9E-489F-A3AD-55E65890CF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23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04FFA6-4B8D-4038-B07C-1434CD18FC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A345D3A-FE21-4864-9916-7555410657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101337"/>
              </p:ext>
            </p:extLst>
          </p:nvPr>
        </p:nvGraphicFramePr>
        <p:xfrm>
          <a:off x="4752228" y="2212156"/>
          <a:ext cx="3703984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0702">
                  <a:extLst>
                    <a:ext uri="{9D8B030D-6E8A-4147-A177-3AD203B41FA5}">
                      <a16:colId xmlns:a16="http://schemas.microsoft.com/office/drawing/2014/main" val="1147328110"/>
                    </a:ext>
                  </a:extLst>
                </a:gridCol>
                <a:gridCol w="2403282">
                  <a:extLst>
                    <a:ext uri="{9D8B030D-6E8A-4147-A177-3AD203B41FA5}">
                      <a16:colId xmlns:a16="http://schemas.microsoft.com/office/drawing/2014/main" val="2790912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/>
                        <a:t>RPi</a:t>
                      </a:r>
                      <a:r>
                        <a:rPr lang="en-US" sz="1600" b="1" dirty="0"/>
                        <a:t> ID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IP address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050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R1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192.168.1.10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526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R2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192.168.1.11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560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R3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192.168.1.12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366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R4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192.168.1.13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537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R5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192.168.1.14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365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M1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192.168.1.15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26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W1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192.168.1.17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795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W2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192.168.1.16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109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80339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C3906-38DE-4261-9CAE-85174C2EE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1-wire (Start from here with </a:t>
            </a:r>
            <a:r>
              <a:rPr lang="en-US" dirty="0" err="1"/>
              <a:t>RPi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35059-0DA0-49DA-B2C3-211002322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446108"/>
            <a:ext cx="7543801" cy="4731172"/>
          </a:xfrm>
        </p:spPr>
        <p:txBody>
          <a:bodyPr>
            <a:normAutofit lnSpcReduction="10000"/>
          </a:bodyPr>
          <a:lstStyle/>
          <a:p>
            <a:pPr marL="346075" indent="-346075">
              <a:buFont typeface="+mj-lt"/>
              <a:buAutoNum type="arabicPeriod"/>
            </a:pPr>
            <a:r>
              <a:rPr lang="fi-FI" dirty="0"/>
              <a:t>Start OWFS</a:t>
            </a:r>
          </a:p>
          <a:p>
            <a:pPr marL="501523" lvl="1" indent="-346075"/>
            <a:r>
              <a:rPr lang="fi-FI" sz="1900" dirty="0"/>
              <a:t>sudo /opt/owfs/bin/owfs -u /dev/ttyUSB0 --allow_other /mnt/1wire/</a:t>
            </a:r>
          </a:p>
          <a:p>
            <a:pPr marL="346075" indent="-346075">
              <a:buFont typeface="+mj-lt"/>
              <a:buAutoNum type="arabicPeriod"/>
            </a:pPr>
            <a:r>
              <a:rPr lang="fi-FI" dirty="0"/>
              <a:t>Check the contents of 1-wire</a:t>
            </a:r>
          </a:p>
          <a:p>
            <a:pPr marL="501523" lvl="1" indent="-346075"/>
            <a:r>
              <a:rPr lang="fi-FI" sz="1800" dirty="0"/>
              <a:t>ls /mnt/1wire/</a:t>
            </a:r>
          </a:p>
          <a:p>
            <a:pPr marL="517525" lvl="1" indent="0">
              <a:buNone/>
            </a:pPr>
            <a:r>
              <a:rPr lang="fi-FI" sz="1800" dirty="0"/>
              <a:t>(You will find the directory starting with 26. which contains the sensors data (or 2 directories with 26. if using two 1-wire sensors in chain))</a:t>
            </a:r>
          </a:p>
          <a:p>
            <a:pPr marL="320675" indent="-320675">
              <a:buFont typeface="+mj-lt"/>
              <a:buAutoNum type="arabicPeriod"/>
            </a:pPr>
            <a:r>
              <a:rPr lang="fi-FI" dirty="0"/>
              <a:t>Read the sensor values from </a:t>
            </a:r>
            <a:r>
              <a:rPr lang="fi-FI" sz="2400" dirty="0"/>
              <a:t>the directory starting with ”26.”</a:t>
            </a:r>
            <a:endParaRPr lang="fi-FI" dirty="0"/>
          </a:p>
          <a:p>
            <a:pPr marL="346075" indent="-346075">
              <a:buFont typeface="+mj-lt"/>
              <a:buAutoNum type="arabicPeriod"/>
            </a:pPr>
            <a:r>
              <a:rPr lang="en-US" dirty="0"/>
              <a:t>‘omi-write.sh’ and ‘create-odf.sh’ scripts on GitHub is used to send 1-wire data to O-MI node</a:t>
            </a:r>
          </a:p>
          <a:p>
            <a:pPr marL="346075" indent="-346075">
              <a:buFont typeface="+mj-lt"/>
              <a:buAutoNum type="arabicPeriod"/>
            </a:pPr>
            <a:r>
              <a:rPr lang="en-US" dirty="0"/>
              <a:t>Important steps:</a:t>
            </a:r>
          </a:p>
          <a:p>
            <a:pPr marL="501523" lvl="1" indent="-346075"/>
            <a:r>
              <a:rPr lang="en-US" sz="1800" dirty="0"/>
              <a:t>Do change the sensor directory name in create-odf.sh script</a:t>
            </a:r>
          </a:p>
          <a:p>
            <a:pPr marL="501523" lvl="1" indent="-346075"/>
            <a:r>
              <a:rPr lang="en-US" sz="1800" dirty="0"/>
              <a:t>Also, please change the Object id to some unique name in the O-MI XML structure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E7BC60-3029-4AA4-9B51-CD4AD1FC07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24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75E33-C5A5-451A-953A-AFB05B49F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2143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19B51-3419-D146-A697-B86ADF5C7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Raspberry</a:t>
            </a:r>
            <a:r>
              <a:rPr lang="fi-FI" dirty="0"/>
              <a:t> </a:t>
            </a:r>
            <a:r>
              <a:rPr lang="fi-FI" dirty="0" err="1"/>
              <a:t>Pi</a:t>
            </a:r>
            <a:r>
              <a:rPr lang="fi-FI" dirty="0"/>
              <a:t> </a:t>
            </a:r>
            <a:r>
              <a:rPr lang="fi-FI" dirty="0" err="1"/>
              <a:t>Pinout</a:t>
            </a:r>
            <a:endParaRPr lang="fi-FI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523EAB-0AAC-9D4A-85D7-1C2D6F1FD9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549" y="2031748"/>
            <a:ext cx="3678011" cy="326350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43C458-17E7-5940-8A29-C1226BCFE56A}"/>
              </a:ext>
            </a:extLst>
          </p:cNvPr>
          <p:cNvSpPr txBox="1"/>
          <p:nvPr/>
        </p:nvSpPr>
        <p:spPr>
          <a:xfrm>
            <a:off x="1697589" y="5388769"/>
            <a:ext cx="13799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600" dirty="0" err="1"/>
              <a:t>Raspberry</a:t>
            </a:r>
            <a:r>
              <a:rPr lang="fi-FI" sz="1600" dirty="0"/>
              <a:t> </a:t>
            </a:r>
            <a:r>
              <a:rPr lang="fi-FI" sz="1600" dirty="0" err="1"/>
              <a:t>Pi</a:t>
            </a:r>
            <a:r>
              <a:rPr lang="fi-FI" sz="1600" dirty="0"/>
              <a:t>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3BD91E-1BD3-084E-8750-615445F97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080" y="1844712"/>
            <a:ext cx="4385733" cy="34505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7D49AB-A709-6848-9D77-4022FEAB66C2}"/>
              </a:ext>
            </a:extLst>
          </p:cNvPr>
          <p:cNvSpPr txBox="1"/>
          <p:nvPr/>
        </p:nvSpPr>
        <p:spPr>
          <a:xfrm>
            <a:off x="5952981" y="5388769"/>
            <a:ext cx="13799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600" dirty="0" err="1"/>
              <a:t>Raspberry</a:t>
            </a:r>
            <a:r>
              <a:rPr lang="fi-FI" sz="1600" dirty="0"/>
              <a:t> </a:t>
            </a:r>
            <a:r>
              <a:rPr lang="fi-FI" sz="1600" dirty="0" err="1"/>
              <a:t>Pi</a:t>
            </a:r>
            <a:r>
              <a:rPr lang="fi-FI" sz="1600" dirty="0"/>
              <a:t>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A19E83-57C5-4626-B7A4-DDA6471B84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25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B0237C-5B85-4A95-B859-950201ADD1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9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43F9A-3C95-0043-BDB6-A7A963132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CO</a:t>
            </a:r>
            <a:r>
              <a:rPr lang="fi-FI" baseline="-25000" dirty="0"/>
              <a:t>2</a:t>
            </a:r>
            <a:r>
              <a:rPr lang="fi-FI" dirty="0"/>
              <a:t> </a:t>
            </a:r>
            <a:r>
              <a:rPr lang="fi-FI" dirty="0" err="1"/>
              <a:t>Sensor</a:t>
            </a:r>
            <a:r>
              <a:rPr lang="fi-FI" dirty="0"/>
              <a:t> (</a:t>
            </a:r>
            <a:r>
              <a:rPr lang="fi-FI" dirty="0" err="1"/>
              <a:t>Model</a:t>
            </a:r>
            <a:r>
              <a:rPr lang="fi-FI" dirty="0"/>
              <a:t>: S-100)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92196-EDE8-8A4F-B7ED-6BE03F3DE7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2" t="36031" r="4422" b="16577"/>
          <a:stretch/>
        </p:blipFill>
        <p:spPr>
          <a:xfrm>
            <a:off x="2123440" y="1646017"/>
            <a:ext cx="4197767" cy="2457000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FC1006BC-1F56-AA40-8059-E526B2AF6F70}"/>
              </a:ext>
            </a:extLst>
          </p:cNvPr>
          <p:cNvSpPr/>
          <p:nvPr/>
        </p:nvSpPr>
        <p:spPr>
          <a:xfrm rot="2673431">
            <a:off x="6325936" y="2678374"/>
            <a:ext cx="45351" cy="803638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76DCBB67-F1CE-C14E-89CA-C53E99E0A6CB}"/>
              </a:ext>
            </a:extLst>
          </p:cNvPr>
          <p:cNvSpPr/>
          <p:nvPr/>
        </p:nvSpPr>
        <p:spPr>
          <a:xfrm rot="3533917">
            <a:off x="6418482" y="2963540"/>
            <a:ext cx="43954" cy="78578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B9945D93-3878-5B4C-8DEF-1D09946CC272}"/>
              </a:ext>
            </a:extLst>
          </p:cNvPr>
          <p:cNvSpPr/>
          <p:nvPr/>
        </p:nvSpPr>
        <p:spPr>
          <a:xfrm rot="2181117" flipH="1">
            <a:off x="6187257" y="2081930"/>
            <a:ext cx="55227" cy="127504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234B24-F22C-7849-8442-512383B9A754}"/>
              </a:ext>
            </a:extLst>
          </p:cNvPr>
          <p:cNvSpPr txBox="1"/>
          <p:nvPr/>
        </p:nvSpPr>
        <p:spPr>
          <a:xfrm>
            <a:off x="6798386" y="2965682"/>
            <a:ext cx="37061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350" dirty="0"/>
              <a:t>5V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81E3DE-2B75-B84C-8CAC-9AFF984EC7DC}"/>
              </a:ext>
            </a:extLst>
          </p:cNvPr>
          <p:cNvSpPr txBox="1"/>
          <p:nvPr/>
        </p:nvSpPr>
        <p:spPr>
          <a:xfrm>
            <a:off x="6687855" y="2569201"/>
            <a:ext cx="51167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350" dirty="0"/>
              <a:t>GND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CA0916-A4A6-DB4C-95BB-C7F20938D094}"/>
              </a:ext>
            </a:extLst>
          </p:cNvPr>
          <p:cNvSpPr txBox="1"/>
          <p:nvPr/>
        </p:nvSpPr>
        <p:spPr>
          <a:xfrm>
            <a:off x="6584301" y="1966093"/>
            <a:ext cx="35939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350" dirty="0"/>
              <a:t>TX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C02722C-7E0C-4073-96EA-ECEEAD18DD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26</a:t>
            </a:fld>
            <a:endParaRPr lang="fi-FI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2C321E00-7D45-4C5C-974B-0817F56340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8390A19-4365-4BE9-92E7-3396F89B0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4262270"/>
            <a:ext cx="7543801" cy="1803250"/>
          </a:xfrm>
        </p:spPr>
        <p:txBody>
          <a:bodyPr>
            <a:normAutofit fontScale="92500" lnSpcReduction="10000"/>
          </a:bodyPr>
          <a:lstStyle/>
          <a:p>
            <a:r>
              <a:rPr lang="fi-FI" dirty="0"/>
              <a:t>Connect jumper cables:</a:t>
            </a:r>
          </a:p>
          <a:p>
            <a:pPr lvl="1"/>
            <a:r>
              <a:rPr lang="fi-FI" dirty="0"/>
              <a:t>Sensor TX -&gt; RPi RX</a:t>
            </a:r>
          </a:p>
          <a:p>
            <a:pPr lvl="1"/>
            <a:r>
              <a:rPr lang="fi-FI" dirty="0"/>
              <a:t>Sensor GND -&gt; RPi GND</a:t>
            </a:r>
          </a:p>
          <a:p>
            <a:pPr lvl="1"/>
            <a:r>
              <a:rPr lang="fi-FI" dirty="0"/>
              <a:t>Sensor 5V -&gt; RPi 5V</a:t>
            </a:r>
          </a:p>
          <a:p>
            <a:r>
              <a:rPr lang="en-US" dirty="0"/>
              <a:t>Run ‘./co2-omi-send.py’ script </a:t>
            </a:r>
            <a:endParaRPr lang="fi-FI" dirty="0"/>
          </a:p>
          <a:p>
            <a:endParaRPr lang="fi-FI" dirty="0"/>
          </a:p>
          <a:p>
            <a:pPr marL="0" indent="0"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4981782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DA64172-E357-2E40-AB02-E06E77EA6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160" y="263192"/>
            <a:ext cx="7543800" cy="946264"/>
          </a:xfrm>
        </p:spPr>
        <p:txBody>
          <a:bodyPr>
            <a:normAutofit/>
          </a:bodyPr>
          <a:lstStyle/>
          <a:p>
            <a:r>
              <a:rPr lang="fi-FI" sz="3000" dirty="0"/>
              <a:t>Temperature and Humidity Sensor </a:t>
            </a:r>
            <a:br>
              <a:rPr lang="fi-FI" sz="3000" dirty="0"/>
            </a:br>
            <a:r>
              <a:rPr lang="fi-FI" sz="3000" dirty="0"/>
              <a:t>(Model: SHT-20)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9C56-1775-A846-A672-8589863F7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719" y="1845734"/>
            <a:ext cx="7543801" cy="4023360"/>
          </a:xfrm>
        </p:spPr>
        <p:txBody>
          <a:bodyPr/>
          <a:lstStyle/>
          <a:p>
            <a:pPr marL="0" indent="0">
              <a:buNone/>
            </a:pPr>
            <a:r>
              <a:rPr lang="fi-FI" dirty="0"/>
              <a:t># ?              * ?</a:t>
            </a:r>
          </a:p>
          <a:p>
            <a:pPr marL="0" indent="0">
              <a:buNone/>
            </a:pPr>
            <a:r>
              <a:rPr lang="fi-FI" dirty="0"/>
              <a:t>+ GND        * ?</a:t>
            </a:r>
          </a:p>
          <a:p>
            <a:pPr marL="0" indent="0">
              <a:buNone/>
            </a:pPr>
            <a:r>
              <a:rPr lang="fi-FI" dirty="0"/>
              <a:t>*?             * 3v3</a:t>
            </a:r>
          </a:p>
          <a:p>
            <a:pPr marL="0" indent="0">
              <a:buNone/>
            </a:pPr>
            <a:r>
              <a:rPr lang="fi-FI" dirty="0"/>
              <a:t>*?              * SDC</a:t>
            </a:r>
          </a:p>
          <a:p>
            <a:pPr marL="0" indent="0">
              <a:buNone/>
            </a:pPr>
            <a:r>
              <a:rPr lang="fi-FI" dirty="0"/>
              <a:t>*?              * SDA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0DEB99-C60A-A248-941C-3FFAF8A33C31}"/>
              </a:ext>
            </a:extLst>
          </p:cNvPr>
          <p:cNvSpPr txBox="1"/>
          <p:nvPr/>
        </p:nvSpPr>
        <p:spPr>
          <a:xfrm>
            <a:off x="934719" y="2349694"/>
            <a:ext cx="855803" cy="3000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fi-FI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497A71-B21E-AB44-A4BB-542F036245F0}"/>
              </a:ext>
            </a:extLst>
          </p:cNvPr>
          <p:cNvSpPr txBox="1"/>
          <p:nvPr/>
        </p:nvSpPr>
        <p:spPr>
          <a:xfrm>
            <a:off x="1939142" y="2844197"/>
            <a:ext cx="855803" cy="3000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fi-FI" sz="13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1AACD5-1515-9641-86DF-1A93D9740990}"/>
              </a:ext>
            </a:extLst>
          </p:cNvPr>
          <p:cNvSpPr txBox="1"/>
          <p:nvPr/>
        </p:nvSpPr>
        <p:spPr>
          <a:xfrm>
            <a:off x="1939142" y="3791575"/>
            <a:ext cx="855803" cy="3000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fi-FI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E763D5-026A-C946-B86D-5B2836817B35}"/>
              </a:ext>
            </a:extLst>
          </p:cNvPr>
          <p:cNvSpPr txBox="1"/>
          <p:nvPr/>
        </p:nvSpPr>
        <p:spPr>
          <a:xfrm>
            <a:off x="1956912" y="3315539"/>
            <a:ext cx="855803" cy="3000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fi-FI" sz="13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0267D1-3BA4-624C-8991-014A0D70FE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027" t="35444" r="34755" b="41297"/>
          <a:stretch/>
        </p:blipFill>
        <p:spPr>
          <a:xfrm>
            <a:off x="4473483" y="2367478"/>
            <a:ext cx="2949816" cy="2753162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780D10F4-B3BE-E843-BCFA-119FAC8A0F14}"/>
              </a:ext>
            </a:extLst>
          </p:cNvPr>
          <p:cNvSpPr/>
          <p:nvPr/>
        </p:nvSpPr>
        <p:spPr>
          <a:xfrm rot="3533917">
            <a:off x="7605823" y="2323431"/>
            <a:ext cx="63783" cy="114028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A77C4761-D449-9540-A688-5B56715AD0A9}"/>
              </a:ext>
            </a:extLst>
          </p:cNvPr>
          <p:cNvSpPr/>
          <p:nvPr/>
        </p:nvSpPr>
        <p:spPr>
          <a:xfrm rot="4412062">
            <a:off x="7452743" y="2809188"/>
            <a:ext cx="63783" cy="114028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DC68FFD8-DFD1-C54A-A7C6-6EEC2578AA9A}"/>
              </a:ext>
            </a:extLst>
          </p:cNvPr>
          <p:cNvSpPr/>
          <p:nvPr/>
        </p:nvSpPr>
        <p:spPr>
          <a:xfrm rot="6274581">
            <a:off x="7359204" y="3291685"/>
            <a:ext cx="63783" cy="114028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564097F2-CD7C-804C-9FBA-6AFA3E24F697}"/>
              </a:ext>
            </a:extLst>
          </p:cNvPr>
          <p:cNvSpPr/>
          <p:nvPr/>
        </p:nvSpPr>
        <p:spPr>
          <a:xfrm rot="19086249">
            <a:off x="4611198" y="2086651"/>
            <a:ext cx="63783" cy="114028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3368CA-E936-7948-8C3F-22A02F75025F}"/>
              </a:ext>
            </a:extLst>
          </p:cNvPr>
          <p:cNvSpPr txBox="1"/>
          <p:nvPr/>
        </p:nvSpPr>
        <p:spPr>
          <a:xfrm>
            <a:off x="3765289" y="1845734"/>
            <a:ext cx="742518" cy="435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350" dirty="0"/>
              <a:t>GND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14DEF7-B284-4E43-B1F4-C880392AA5E5}"/>
              </a:ext>
            </a:extLst>
          </p:cNvPr>
          <p:cNvSpPr txBox="1"/>
          <p:nvPr/>
        </p:nvSpPr>
        <p:spPr>
          <a:xfrm>
            <a:off x="7974186" y="3857583"/>
            <a:ext cx="66575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350" dirty="0"/>
              <a:t>3.3V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DDBEAF-E763-6B46-BF77-DF036161F496}"/>
              </a:ext>
            </a:extLst>
          </p:cNvPr>
          <p:cNvSpPr txBox="1"/>
          <p:nvPr/>
        </p:nvSpPr>
        <p:spPr>
          <a:xfrm>
            <a:off x="8040433" y="2973718"/>
            <a:ext cx="672731" cy="435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350" dirty="0"/>
              <a:t>SDC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47400F-10D0-804F-BA45-355CA52B1375}"/>
              </a:ext>
            </a:extLst>
          </p:cNvPr>
          <p:cNvSpPr txBox="1"/>
          <p:nvPr/>
        </p:nvSpPr>
        <p:spPr>
          <a:xfrm>
            <a:off x="8142374" y="2335922"/>
            <a:ext cx="678315" cy="435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350" dirty="0"/>
              <a:t>SDA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821F1E-A1D6-43E9-A00D-282C0A1E635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27</a:t>
            </a:fld>
            <a:endParaRPr lang="fi-FI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F0B9230-FEF8-435C-BC1E-89180097C4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2583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6DA86-2CE6-2644-9F6D-6C1A515E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63192"/>
            <a:ext cx="7543800" cy="946264"/>
          </a:xfrm>
        </p:spPr>
        <p:txBody>
          <a:bodyPr>
            <a:normAutofit/>
          </a:bodyPr>
          <a:lstStyle/>
          <a:p>
            <a:r>
              <a:rPr lang="fi-FI" sz="3000" dirty="0"/>
              <a:t>Temperature and Humidity Sensor </a:t>
            </a:r>
            <a:br>
              <a:rPr lang="fi-FI" sz="3000" dirty="0"/>
            </a:br>
            <a:r>
              <a:rPr lang="fi-FI" sz="3000" dirty="0"/>
              <a:t>(Model: SHT-20)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2F84E-51C5-3D49-84DA-4CE620775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8" y="1459654"/>
            <a:ext cx="7543801" cy="4534746"/>
          </a:xfrm>
        </p:spPr>
        <p:txBody>
          <a:bodyPr>
            <a:normAutofit fontScale="92500" lnSpcReduction="10000"/>
          </a:bodyPr>
          <a:lstStyle/>
          <a:p>
            <a:r>
              <a:rPr lang="fi-FI" dirty="0"/>
              <a:t>Install the sensor python library</a:t>
            </a:r>
          </a:p>
          <a:p>
            <a:pPr lvl="1"/>
            <a:r>
              <a:rPr lang="fi-FI" sz="1900" dirty="0"/>
              <a:t>sudo apt-get update</a:t>
            </a:r>
          </a:p>
          <a:p>
            <a:pPr lvl="1"/>
            <a:r>
              <a:rPr lang="fi-FI" sz="1900" dirty="0"/>
              <a:t>sudo pip3 install sensor</a:t>
            </a:r>
          </a:p>
          <a:p>
            <a:r>
              <a:rPr lang="fi-FI" dirty="0"/>
              <a:t>Connect the jumper cables:</a:t>
            </a:r>
          </a:p>
          <a:p>
            <a:pPr lvl="1"/>
            <a:r>
              <a:rPr lang="fi-FI" sz="1900" dirty="0"/>
              <a:t>Sensor SDC -&gt; RPi SDC</a:t>
            </a:r>
          </a:p>
          <a:p>
            <a:pPr lvl="1"/>
            <a:r>
              <a:rPr lang="fi-FI" sz="1900" dirty="0"/>
              <a:t>Sensor SDA -&gt; RPi SDA</a:t>
            </a:r>
          </a:p>
          <a:p>
            <a:pPr lvl="1"/>
            <a:r>
              <a:rPr lang="fi-FI" sz="1900" dirty="0"/>
              <a:t>Sensor GND -&gt; RPi GND</a:t>
            </a:r>
          </a:p>
          <a:p>
            <a:pPr lvl="1"/>
            <a:r>
              <a:rPr lang="fi-FI" sz="1900" dirty="0"/>
              <a:t>Sensor 3V -&gt; RPi 3V</a:t>
            </a:r>
          </a:p>
          <a:p>
            <a:r>
              <a:rPr lang="fi-FI" dirty="0"/>
              <a:t>Read the temperature and humidity value (run the provided python script ’</a:t>
            </a:r>
            <a:r>
              <a:rPr lang="en-US" dirty="0"/>
              <a:t>./ht-omi-send.py</a:t>
            </a:r>
            <a:r>
              <a:rPr lang="fi-FI" dirty="0"/>
              <a:t>’ or ’python3 </a:t>
            </a:r>
            <a:r>
              <a:rPr lang="en-US" dirty="0"/>
              <a:t>ht-omi-send.py’</a:t>
            </a:r>
            <a:r>
              <a:rPr lang="fi-FI" dirty="0"/>
              <a:t>)</a:t>
            </a:r>
          </a:p>
          <a:p>
            <a:r>
              <a:rPr lang="fi-FI" dirty="0"/>
              <a:t>Important steps:</a:t>
            </a:r>
          </a:p>
          <a:p>
            <a:pPr lvl="1"/>
            <a:r>
              <a:rPr lang="fi-FI" sz="1900" dirty="0"/>
              <a:t>Do change the address of O-MI node (http://yourIP:8080) </a:t>
            </a:r>
          </a:p>
          <a:p>
            <a:pPr lvl="1"/>
            <a:r>
              <a:rPr lang="en-US" sz="1900" dirty="0"/>
              <a:t>Also, please change the Object id to some unique name in the O-MI XML structure </a:t>
            </a:r>
            <a:endParaRPr lang="fi-FI" sz="1900" dirty="0"/>
          </a:p>
          <a:p>
            <a:pPr marL="0" indent="0">
              <a:buNone/>
            </a:pPr>
            <a:endParaRPr lang="fi-FI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CA69A-E667-4216-87C8-DAD691715F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28</a:t>
            </a:fld>
            <a:endParaRPr lang="fi-FI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32AFEF-A1B0-4C91-816F-241EE1B3DF1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9038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39736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055F5A-87C3-4413-9AA8-95BD8D240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77" y="605896"/>
            <a:ext cx="2313633" cy="5646208"/>
          </a:xfrm>
        </p:spPr>
        <p:txBody>
          <a:bodyPr anchor="ctr">
            <a:normAutofit/>
          </a:bodyPr>
          <a:lstStyle/>
          <a:p>
            <a:r>
              <a:rPr lang="en-US" sz="3100" dirty="0">
                <a:solidFill>
                  <a:srgbClr val="FFFFFF"/>
                </a:solidFill>
              </a:rPr>
              <a:t>Live Demo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BCDC-A971-45F4-B718-6FE678706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512" y="605896"/>
            <a:ext cx="5353808" cy="564620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i-FI" sz="3200" b="1" dirty="0">
                <a:latin typeface="+mj-lt"/>
              </a:rPr>
              <a:t>Implementation</a:t>
            </a:r>
            <a:br>
              <a:rPr lang="fi-FI" sz="3200" b="1" dirty="0">
                <a:latin typeface="+mj-lt"/>
              </a:rPr>
            </a:br>
            <a:r>
              <a:rPr lang="fi-FI" sz="3200" b="1" dirty="0">
                <a:latin typeface="+mj-lt"/>
              </a:rPr>
              <a:t>Using ESP8266</a:t>
            </a:r>
            <a:endParaRPr lang="en-US" sz="3200" b="1" dirty="0">
              <a:latin typeface="+mj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B29F1-BFE4-45B6-946F-A46F0CC3BA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B057DA-79F0-4A00-9AF6-881FA9441C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90505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3BD9F-2713-4BCB-A0EE-F82E9F931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13ABD-5798-4B0A-9584-243768F9E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525694"/>
            <a:ext cx="7543801" cy="4023360"/>
          </a:xfrm>
        </p:spPr>
        <p:txBody>
          <a:bodyPr>
            <a:normAutofit/>
          </a:bodyPr>
          <a:lstStyle/>
          <a:p>
            <a:r>
              <a:rPr lang="en-US" dirty="0"/>
              <a:t>This workshop will address the practical aspects of using IoT technology to deliver smart city solutions.</a:t>
            </a:r>
          </a:p>
          <a:p>
            <a:r>
              <a:rPr lang="en-US" dirty="0"/>
              <a:t>Goal of the Workshop:</a:t>
            </a:r>
            <a:endParaRPr lang="en" dirty="0"/>
          </a:p>
          <a:p>
            <a:pPr lvl="1"/>
            <a:r>
              <a:rPr lang="en" dirty="0"/>
              <a:t>Install</a:t>
            </a:r>
            <a:r>
              <a:rPr lang="en-US" dirty="0"/>
              <a:t> O-MI Node reference implementation</a:t>
            </a:r>
          </a:p>
          <a:p>
            <a:pPr lvl="1"/>
            <a:r>
              <a:rPr lang="en-US" dirty="0"/>
              <a:t>Use an IoT device to send sensor values to your Node</a:t>
            </a:r>
          </a:p>
          <a:p>
            <a:pPr lvl="1"/>
            <a:r>
              <a:rPr lang="en-US" dirty="0"/>
              <a:t>Make a data subscription to send value from your Node to our Node</a:t>
            </a:r>
          </a:p>
          <a:p>
            <a:r>
              <a:rPr lang="fi-FI" dirty="0"/>
              <a:t>We will have </a:t>
            </a:r>
            <a:r>
              <a:rPr lang="fi-FI" b="1" dirty="0"/>
              <a:t>live visualization </a:t>
            </a:r>
            <a:r>
              <a:rPr lang="fi-FI" dirty="0"/>
              <a:t>of all the data coming to our O-MI Node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AA31695F-D349-420A-93BB-C9BE0D15F4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3</a:t>
            </a:fld>
            <a:endParaRPr lang="fi-FI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2942BDB6-3FA4-4AB3-8A49-DB4310A67D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717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5E7A7-1EBF-F645-A1C5-54110284F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fi-FI" dirty="0"/>
              <a:t>ESP8266  Arduino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41D2A-656D-684F-B4B0-3BFE70455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510" y="1560149"/>
            <a:ext cx="7886700" cy="4572294"/>
          </a:xfrm>
        </p:spPr>
        <p:txBody>
          <a:bodyPr>
            <a:noAutofit/>
          </a:bodyPr>
          <a:lstStyle/>
          <a:p>
            <a:pPr algn="just"/>
            <a:r>
              <a:rPr lang="en-US" dirty="0"/>
              <a:t>The ESP8266 is a very low-cost Wi-Fi microchip with full TCP/IP stack and microcontroller capability.</a:t>
            </a:r>
          </a:p>
          <a:p>
            <a:pPr algn="just"/>
            <a:r>
              <a:rPr lang="en-US" dirty="0"/>
              <a:t>Arduino is an open-source electronics platform based on easy-to-use hardware and software.</a:t>
            </a:r>
            <a:endParaRPr lang="fi-FI" dirty="0"/>
          </a:p>
          <a:p>
            <a:pPr marL="342900" indent="-342900" algn="just">
              <a:buFont typeface="+mj-lt"/>
              <a:buAutoNum type="arabicPeriod"/>
            </a:pPr>
            <a:r>
              <a:rPr lang="fi-FI" sz="1800" dirty="0"/>
              <a:t>Follow the instructions on the link (</a:t>
            </a:r>
            <a:r>
              <a:rPr lang="fi-FI" sz="1800" dirty="0">
                <a:hlinkClick r:id="rId2"/>
              </a:rPr>
              <a:t>https://github.com/esp8266/Arduino</a:t>
            </a:r>
            <a:r>
              <a:rPr lang="fi-FI" sz="1800" dirty="0"/>
              <a:t>) to download Arduino and ESP core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fi-FI" sz="1800" dirty="0"/>
              <a:t>Start Arduino IDE and select the following board from Tools -&gt; Board</a:t>
            </a:r>
          </a:p>
          <a:p>
            <a:pPr marL="517525" lvl="1" indent="-182563" algn="just"/>
            <a:r>
              <a:rPr lang="fi-FI" sz="1800" dirty="0"/>
              <a:t>LOLIN (WEMOS) D1 R2 and Mini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fi-FI" sz="1800" dirty="0"/>
              <a:t>On MAC you might need a driver:</a:t>
            </a:r>
          </a:p>
          <a:p>
            <a:pPr marL="517525" lvl="1" indent="-182563" algn="just"/>
            <a:r>
              <a:rPr lang="fi-FI" sz="1800" dirty="0">
                <a:hlinkClick r:id="rId3"/>
              </a:rPr>
              <a:t>https://github.com/adrianmihalko/ch340g-ch34g-ch34x-mac-os-x-driver</a:t>
            </a:r>
            <a:r>
              <a:rPr lang="fi-FI" sz="1800" dirty="0"/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1A978-755B-4B5B-9B23-60D8BD5DCE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30</a:t>
            </a:fld>
            <a:endParaRPr lang="fi-FI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25422B-B6C4-4C24-9ABB-C48DFCBC4A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9061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E0F10-F02D-4A73-A4C8-E0870D468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ESP8266 Arduino Configuration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9D035-5048-40CC-951F-B3E56B93A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612054"/>
            <a:ext cx="7543801" cy="4023360"/>
          </a:xfrm>
        </p:spPr>
        <p:txBody>
          <a:bodyPr>
            <a:normAutofit/>
          </a:bodyPr>
          <a:lstStyle/>
          <a:p>
            <a:pPr marL="346075" indent="-346075" algn="just">
              <a:buFont typeface="+mj-lt"/>
              <a:buAutoNum type="arabicPeriod" startAt="4"/>
            </a:pPr>
            <a:r>
              <a:rPr lang="en-US" dirty="0"/>
              <a:t>Select port using Tools -&gt; Port</a:t>
            </a:r>
            <a:endParaRPr lang="fi-FI" dirty="0"/>
          </a:p>
          <a:p>
            <a:pPr marL="346075" indent="-346075" algn="just">
              <a:buFont typeface="+mj-lt"/>
              <a:buAutoNum type="arabicPeriod" startAt="4"/>
            </a:pPr>
            <a:r>
              <a:rPr lang="fi-FI" dirty="0"/>
              <a:t>Open the required script</a:t>
            </a:r>
          </a:p>
          <a:p>
            <a:pPr marL="346075" indent="-346075" algn="just">
              <a:buFont typeface="+mj-lt"/>
              <a:buAutoNum type="arabicPeriod" startAt="4"/>
            </a:pPr>
            <a:r>
              <a:rPr lang="fi-FI" dirty="0"/>
              <a:t>Open create_odf tab and change &lt;id&gt; of the Object to something unique and change the url to your O-MI Node (</a:t>
            </a:r>
            <a:r>
              <a:rPr lang="fi-FI" dirty="0">
                <a:hlinkClick r:id="rId2"/>
              </a:rPr>
              <a:t>http://yourIP:8080/</a:t>
            </a:r>
            <a:r>
              <a:rPr lang="fi-FI" dirty="0"/>
              <a:t>), also make sure that both devices are on same wifi network</a:t>
            </a:r>
          </a:p>
          <a:p>
            <a:pPr marL="346075" indent="-346075" algn="just">
              <a:buFont typeface="+mj-lt"/>
              <a:buAutoNum type="arabicPeriod" startAt="4"/>
            </a:pPr>
            <a:r>
              <a:rPr lang="en-US" dirty="0"/>
              <a:t>P</a:t>
            </a:r>
            <a:r>
              <a:rPr lang="fi-FI" dirty="0"/>
              <a:t>ress Upload button</a:t>
            </a:r>
          </a:p>
          <a:p>
            <a:pPr marL="346075" indent="-346075" algn="just">
              <a:buFont typeface="+mj-lt"/>
              <a:buAutoNum type="arabicPeriod" startAt="4"/>
            </a:pPr>
            <a:r>
              <a:rPr lang="fi-FI" dirty="0"/>
              <a:t>If it fails you might have wrong port or too high upload speed</a:t>
            </a:r>
          </a:p>
          <a:p>
            <a:pPr marL="346075" indent="-346075" algn="just">
              <a:buFont typeface="+mj-lt"/>
              <a:buAutoNum type="arabicPeriod" startAt="4"/>
            </a:pPr>
            <a:r>
              <a:rPr lang="fi-FI" dirty="0"/>
              <a:t>View the output through Tools -&gt; Serial Monitor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3375E-0FF9-446F-B8E4-7AD69D9655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31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70EE0-A3FC-44A2-80FB-C1B117F553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D0A7DB-64A6-44BA-BFC1-FD6EB0E1D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319" y="3926371"/>
            <a:ext cx="27622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707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76E69-7DDF-384B-A4EA-812961D1D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SHT-20 Sensor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298BB-AD53-894C-8450-C0C9A9FCF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571414"/>
            <a:ext cx="7543801" cy="4023360"/>
          </a:xfrm>
        </p:spPr>
        <p:txBody>
          <a:bodyPr>
            <a:normAutofit/>
          </a:bodyPr>
          <a:lstStyle/>
          <a:p>
            <a:r>
              <a:rPr lang="fi-FI" dirty="0"/>
              <a:t>Download the library for SHT20 from the given link</a:t>
            </a:r>
          </a:p>
          <a:p>
            <a:pPr lvl="1"/>
            <a:r>
              <a:rPr lang="fi-FI" sz="1800" dirty="0">
                <a:hlinkClick r:id="rId2"/>
              </a:rPr>
              <a:t>https://github.com/DFRobot/DFRobot_SHT20</a:t>
            </a:r>
            <a:r>
              <a:rPr lang="fi-FI" sz="1800" dirty="0"/>
              <a:t> </a:t>
            </a:r>
          </a:p>
          <a:p>
            <a:r>
              <a:rPr lang="fi-FI" dirty="0"/>
              <a:t>Use Jumper cables to connect the required sensor ports (SDA, SDC, Voltage, and GND)</a:t>
            </a:r>
          </a:p>
          <a:p>
            <a:r>
              <a:rPr lang="fi-FI" dirty="0"/>
              <a:t>Use the provided code in the folder ’</a:t>
            </a:r>
            <a:r>
              <a:rPr lang="en-US" dirty="0" err="1"/>
              <a:t>temp_humi_test</a:t>
            </a:r>
            <a:r>
              <a:rPr lang="fi-FI" dirty="0"/>
              <a:t>’</a:t>
            </a:r>
          </a:p>
          <a:p>
            <a:r>
              <a:rPr lang="fi-FI" dirty="0"/>
              <a:t>Add the IP address of the receiving O-MI node and change the name of O-DF Object id in the code</a:t>
            </a:r>
          </a:p>
          <a:p>
            <a:r>
              <a:rPr lang="fi-FI" dirty="0"/>
              <a:t>Tools -&gt; Serial Monitor </a:t>
            </a:r>
          </a:p>
          <a:p>
            <a:pPr lvl="1"/>
            <a:r>
              <a:rPr lang="fi-FI" sz="1800" dirty="0"/>
              <a:t>Select baud rate as 115200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29457-FB5B-4AD6-9B77-AD41086FB1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32</a:t>
            </a:fld>
            <a:endParaRPr lang="fi-FI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2494866-5C43-4A07-998E-78B5608D0F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680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C3906-20E8-0640-9B9D-E99F40A9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S-100 </a:t>
            </a:r>
            <a:r>
              <a:rPr lang="fi-FI" dirty="0" err="1"/>
              <a:t>Sensor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7DE36-67B4-B347-8517-A9C8DD796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572076"/>
            <a:ext cx="7886700" cy="4127683"/>
          </a:xfrm>
        </p:spPr>
        <p:txBody>
          <a:bodyPr>
            <a:normAutofit/>
          </a:bodyPr>
          <a:lstStyle/>
          <a:p>
            <a:r>
              <a:rPr lang="fi-FI" dirty="0"/>
              <a:t>Add the IP address of the receiving O-MI node and change the name of O-DF Object id in the code</a:t>
            </a:r>
          </a:p>
          <a:p>
            <a:r>
              <a:rPr lang="fi-FI" dirty="0"/>
              <a:t>Connect TX of S-100 with RX of ESP8266.</a:t>
            </a:r>
          </a:p>
          <a:p>
            <a:r>
              <a:rPr lang="fi-FI" dirty="0"/>
              <a:t>Upload the code on ESP8266</a:t>
            </a:r>
          </a:p>
          <a:p>
            <a:pPr marL="233363" indent="0">
              <a:buNone/>
            </a:pPr>
            <a:r>
              <a:rPr lang="fi-FI" b="1" dirty="0"/>
              <a:t>Note:</a:t>
            </a:r>
            <a:r>
              <a:rPr lang="fi-FI" dirty="0"/>
              <a:t> Disconnect the RX of ESP8266 while uploading the code and connect it again after the uploading is done.</a:t>
            </a:r>
          </a:p>
          <a:p>
            <a:r>
              <a:rPr lang="fi-FI" dirty="0"/>
              <a:t>Tools -&gt; Serial Monitor </a:t>
            </a:r>
          </a:p>
          <a:p>
            <a:pPr lvl="1"/>
            <a:r>
              <a:rPr lang="fi-FI" sz="1800" dirty="0"/>
              <a:t>Select baud rate as 38400</a:t>
            </a:r>
          </a:p>
          <a:p>
            <a:pPr marL="0" indent="0">
              <a:buNone/>
            </a:pP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D579E7-567A-4F5D-8C01-3CAA09F5E9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33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CB46C-8BDC-4564-953F-37E1752267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6682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C3906-20E8-0640-9B9D-E99F40A9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Temperature (For Linux machine)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7DE36-67B4-B347-8517-A9C8DD796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80636"/>
            <a:ext cx="7886700" cy="4127683"/>
          </a:xfrm>
        </p:spPr>
        <p:txBody>
          <a:bodyPr>
            <a:normAutofit/>
          </a:bodyPr>
          <a:lstStyle/>
          <a:p>
            <a:r>
              <a:rPr lang="en-US" dirty="0"/>
              <a:t>Install some required packages</a:t>
            </a:r>
          </a:p>
          <a:p>
            <a:pPr lvl="1"/>
            <a:r>
              <a:rPr lang="en-US" sz="1800" dirty="0" err="1"/>
              <a:t>sudo</a:t>
            </a:r>
            <a:r>
              <a:rPr lang="en-US" sz="1800" dirty="0"/>
              <a:t> apt-get update</a:t>
            </a:r>
          </a:p>
          <a:p>
            <a:pPr lvl="1"/>
            <a:r>
              <a:rPr lang="en-US" sz="1800" dirty="0" err="1"/>
              <a:t>sudo</a:t>
            </a:r>
            <a:r>
              <a:rPr lang="en-US" sz="1800" dirty="0"/>
              <a:t> apt-get install </a:t>
            </a:r>
            <a:r>
              <a:rPr lang="en-US" sz="1800" dirty="0" err="1"/>
              <a:t>lm</a:t>
            </a:r>
            <a:r>
              <a:rPr lang="en-US" sz="1800" dirty="0"/>
              <a:t>-sensors</a:t>
            </a:r>
          </a:p>
          <a:p>
            <a:pPr lvl="1"/>
            <a:r>
              <a:rPr lang="en-US" sz="1800" dirty="0" err="1"/>
              <a:t>sudo</a:t>
            </a:r>
            <a:r>
              <a:rPr lang="en-US" sz="1800" dirty="0"/>
              <a:t> sensors-detect</a:t>
            </a:r>
          </a:p>
          <a:p>
            <a:r>
              <a:rPr lang="en-US" dirty="0"/>
              <a:t>Start the service</a:t>
            </a:r>
          </a:p>
          <a:p>
            <a:pPr lvl="1"/>
            <a:r>
              <a:rPr lang="en-US" sz="1800" dirty="0" err="1"/>
              <a:t>sudo</a:t>
            </a:r>
            <a:r>
              <a:rPr lang="en-US" sz="1800" dirty="0"/>
              <a:t> service </a:t>
            </a:r>
            <a:r>
              <a:rPr lang="en-US" sz="1800" dirty="0" err="1"/>
              <a:t>kmod</a:t>
            </a:r>
            <a:r>
              <a:rPr lang="en-US" sz="1800" dirty="0"/>
              <a:t> start</a:t>
            </a:r>
          </a:p>
          <a:p>
            <a:r>
              <a:rPr lang="en-US" sz="2000" dirty="0"/>
              <a:t>Read the temperature and send the value to O-MI node using the provided script.</a:t>
            </a:r>
          </a:p>
          <a:p>
            <a:pPr lvl="1"/>
            <a:r>
              <a:rPr lang="en-US" sz="1800" dirty="0"/>
              <a:t>while true; do sensors -u | </a:t>
            </a:r>
            <a:r>
              <a:rPr lang="en-US" sz="1800" dirty="0" err="1"/>
              <a:t>awk</a:t>
            </a:r>
            <a:r>
              <a:rPr lang="en-US" sz="1800" dirty="0"/>
              <a:t> </a:t>
            </a:r>
            <a:r>
              <a:rPr lang="en-US" dirty="0"/>
              <a:t>'</a:t>
            </a:r>
            <a:r>
              <a:rPr lang="en-US" sz="1800" dirty="0"/>
              <a:t>/temp1_input/ {print $2}</a:t>
            </a:r>
            <a:r>
              <a:rPr lang="en-US" dirty="0"/>
              <a:t>'</a:t>
            </a:r>
            <a:r>
              <a:rPr lang="en-US" sz="1800" dirty="0"/>
              <a:t> | ./omi-send-linux.py; sleep 2s; done</a:t>
            </a:r>
            <a:endParaRPr lang="fi-FI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D579E7-567A-4F5D-8C01-3CAA09F5E9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34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CB46C-8BDC-4564-953F-37E1752267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463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C3906-20E8-0640-9B9D-E99F40A9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Temperature (For MAC machine)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7DE36-67B4-B347-8517-A9C8DD796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80636"/>
            <a:ext cx="7886700" cy="4127683"/>
          </a:xfrm>
        </p:spPr>
        <p:txBody>
          <a:bodyPr>
            <a:normAutofit lnSpcReduction="10000"/>
          </a:bodyPr>
          <a:lstStyle/>
          <a:p>
            <a:r>
              <a:rPr lang="fi-FI" dirty="0"/>
              <a:t>Download latest version of python</a:t>
            </a:r>
            <a:r>
              <a:rPr lang="fi-FI" dirty="0">
                <a:sym typeface="Wingdings" panose="05000000000000000000" pitchFamily="2" charset="2"/>
              </a:rPr>
              <a:t>: (if not already installed)</a:t>
            </a:r>
            <a:r>
              <a:rPr lang="fi-FI" dirty="0"/>
              <a:t> </a:t>
            </a:r>
            <a:r>
              <a:rPr lang="fi-FI" sz="1800" dirty="0">
                <a:hlinkClick r:id="rId2"/>
              </a:rPr>
              <a:t>https://www.python.org/downloads/release/python-373/</a:t>
            </a:r>
            <a:endParaRPr lang="fi-FI" sz="1800" dirty="0"/>
          </a:p>
          <a:p>
            <a:r>
              <a:rPr lang="fi-FI" dirty="0"/>
              <a:t>Download pip for python3 and other required packages:</a:t>
            </a:r>
          </a:p>
          <a:p>
            <a:pPr lvl="1"/>
            <a:r>
              <a:rPr lang="en" sz="1800" dirty="0"/>
              <a:t>curl https://bootstrap.pypa.io/get-pip.py -o get-pip.py</a:t>
            </a:r>
            <a:r>
              <a:rPr lang="fi-FI" sz="1800" dirty="0"/>
              <a:t>	</a:t>
            </a:r>
          </a:p>
          <a:p>
            <a:pPr lvl="1"/>
            <a:r>
              <a:rPr lang="fi-FI" sz="1800" dirty="0"/>
              <a:t>python3 get-pip.py</a:t>
            </a:r>
          </a:p>
          <a:p>
            <a:pPr lvl="1"/>
            <a:r>
              <a:rPr lang="fi-FI" sz="1800" dirty="0"/>
              <a:t>pip3 install requests</a:t>
            </a:r>
          </a:p>
          <a:p>
            <a:r>
              <a:rPr lang="fi-FI" dirty="0"/>
              <a:t>Reading CPU Temperature</a:t>
            </a:r>
          </a:p>
          <a:p>
            <a:pPr lvl="1"/>
            <a:r>
              <a:rPr lang="fi-FI" sz="1800" dirty="0"/>
              <a:t>Download source code from </a:t>
            </a:r>
            <a:r>
              <a:rPr lang="fi-FI" sz="1800" dirty="0">
                <a:hlinkClick r:id="rId3"/>
              </a:rPr>
              <a:t>https://github.com/lavoiesl/osx-cpu-temp</a:t>
            </a:r>
            <a:endParaRPr lang="fi-FI" sz="1800" dirty="0"/>
          </a:p>
          <a:p>
            <a:pPr lvl="1"/>
            <a:r>
              <a:rPr lang="fi-FI" sz="1800" dirty="0"/>
              <a:t>Unzip the downloaded folder and ’cd’ to that directory</a:t>
            </a:r>
          </a:p>
          <a:p>
            <a:pPr lvl="1"/>
            <a:r>
              <a:rPr lang="fi-FI" sz="1800" dirty="0"/>
              <a:t>Run make</a:t>
            </a:r>
          </a:p>
          <a:p>
            <a:pPr lvl="1"/>
            <a:r>
              <a:rPr lang="fi-FI" sz="1800" dirty="0"/>
              <a:t>Copy omi-send-mac.py to the same directory</a:t>
            </a:r>
          </a:p>
          <a:p>
            <a:pPr lvl="1"/>
            <a:r>
              <a:rPr lang="en-US" sz="1800" dirty="0"/>
              <a:t>while true; do ./</a:t>
            </a:r>
            <a:r>
              <a:rPr lang="en-US" sz="1800" dirty="0" err="1"/>
              <a:t>osx</a:t>
            </a:r>
            <a:r>
              <a:rPr lang="en-US" sz="1800" dirty="0"/>
              <a:t>-</a:t>
            </a:r>
            <a:r>
              <a:rPr lang="en-US" sz="1800" dirty="0" err="1"/>
              <a:t>cpu</a:t>
            </a:r>
            <a:r>
              <a:rPr lang="en-US" sz="1800" dirty="0"/>
              <a:t>-temp  |  ./</a:t>
            </a:r>
            <a:r>
              <a:rPr lang="en-US" sz="1800" dirty="0">
                <a:hlinkClick r:id="rId4" tooltip="omi-send-mac.p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omi-send-mac.py</a:t>
            </a:r>
            <a:r>
              <a:rPr lang="en-US" sz="1800" dirty="0"/>
              <a:t>; sleep 2s; done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D579E7-567A-4F5D-8C01-3CAA09F5E9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35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CB46C-8BDC-4564-953F-37E1752267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6901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C3906-20E8-0640-9B9D-E99F40A98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71142"/>
            <a:ext cx="7543800" cy="946264"/>
          </a:xfrm>
        </p:spPr>
        <p:txBody>
          <a:bodyPr>
            <a:normAutofit fontScale="90000"/>
          </a:bodyPr>
          <a:lstStyle/>
          <a:p>
            <a:r>
              <a:rPr lang="fi-FI" dirty="0"/>
              <a:t>Create a subscription for our </a:t>
            </a:r>
            <a:br>
              <a:rPr lang="fi-FI" dirty="0"/>
            </a:br>
            <a:r>
              <a:rPr lang="fi-FI" dirty="0"/>
              <a:t>visualization Node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D579E7-567A-4F5D-8C01-3CAA09F5E9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36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CB46C-8BDC-4564-953F-37E1752267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AFC57FB-6E79-4235-A1A6-005200A8E20F}"/>
              </a:ext>
            </a:extLst>
          </p:cNvPr>
          <p:cNvSpPr txBox="1">
            <a:spLocks/>
          </p:cNvSpPr>
          <p:nvPr/>
        </p:nvSpPr>
        <p:spPr>
          <a:xfrm>
            <a:off x="822959" y="1527681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fi-FI" dirty="0"/>
              <a:t>Go to </a:t>
            </a:r>
            <a:r>
              <a:rPr lang="fi-FI" dirty="0">
                <a:hlinkClick r:id="rId2"/>
              </a:rPr>
              <a:t>http://localhost:8080/</a:t>
            </a:r>
            <a:r>
              <a:rPr lang="fi-FI" dirty="0"/>
              <a:t> and go to ”O-MI Test Client WebApp”</a:t>
            </a:r>
          </a:p>
          <a:p>
            <a:pPr marL="457200" indent="-457200">
              <a:buFont typeface="+mj-lt"/>
              <a:buAutoNum type="arabicPeriod"/>
            </a:pPr>
            <a:r>
              <a:rPr lang="fi-FI" dirty="0"/>
              <a:t>Check that your data have been received correctly with a Read request, after that, continue with subscription:</a:t>
            </a:r>
          </a:p>
          <a:p>
            <a:pPr marL="457200" indent="-457200">
              <a:buFont typeface="+mj-lt"/>
              <a:buAutoNum type="arabicPeriod"/>
            </a:pPr>
            <a:r>
              <a:rPr lang="fi-FI" dirty="0"/>
              <a:t>Select ”Objects” from the O-DF tree</a:t>
            </a:r>
          </a:p>
          <a:p>
            <a:pPr marL="457200" indent="-457200">
              <a:buFont typeface="+mj-lt"/>
              <a:buAutoNum type="arabicPeriod"/>
            </a:pPr>
            <a:r>
              <a:rPr lang="fi-FI" dirty="0"/>
              <a:t>Select ”Subscription” request</a:t>
            </a:r>
          </a:p>
          <a:p>
            <a:pPr marL="457200" indent="-457200">
              <a:buFont typeface="+mj-lt"/>
              <a:buAutoNum type="arabicPeriod"/>
            </a:pPr>
            <a:r>
              <a:rPr lang="fi-FI" dirty="0"/>
              <a:t>Open ”Optional parameters”</a:t>
            </a:r>
          </a:p>
          <a:p>
            <a:pPr marL="457200" indent="-457200">
              <a:buFont typeface="+mj-lt"/>
              <a:buAutoNum type="arabicPeriod"/>
            </a:pPr>
            <a:r>
              <a:rPr lang="fi-FI" dirty="0"/>
              <a:t>Put address of the visualization node to ”callback” field</a:t>
            </a:r>
          </a:p>
          <a:p>
            <a:pPr marL="457200" indent="-457200">
              <a:buFont typeface="+mj-lt"/>
              <a:buAutoNum type="arabicPeriod"/>
            </a:pPr>
            <a:r>
              <a:rPr lang="fi-FI" dirty="0"/>
              <a:t>Press ”Send” and see if your value shows on the visualization (after it changes next time)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3726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47D5E-C517-AA40-992F-A7A76A5CB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E04E0-7353-044D-9423-DFC144609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i-FI" dirty="0" err="1"/>
              <a:t>Questions</a:t>
            </a:r>
            <a:endParaRPr lang="fi-F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BA69B7-203A-4F40-A0D5-53FE05644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7321" y="0"/>
            <a:ext cx="9581321" cy="686034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912528-6BB9-44CB-AB41-8DE5FD4163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37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4FD65-B9A5-4C0D-81A7-3EBD33AD8D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2378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72DB7D-11C6-42A7-A1B5-409BF161422D}"/>
              </a:ext>
            </a:extLst>
          </p:cNvPr>
          <p:cNvSpPr txBox="1"/>
          <p:nvPr/>
        </p:nvSpPr>
        <p:spPr>
          <a:xfrm>
            <a:off x="2406015" y="2721114"/>
            <a:ext cx="4331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Extra slides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882ECB-2279-4A2E-B254-230510008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13EF8-138C-EE4A-98C4-7FE3A831C097}" type="slidenum">
              <a:rPr lang="fi-FI" smtClean="0"/>
              <a:t>38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C1054-0818-45B7-8D7E-DB8EAC92F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Dublin Workshop: 01-05-2019</a:t>
            </a:r>
          </a:p>
        </p:txBody>
      </p:sp>
    </p:spTree>
    <p:extLst>
      <p:ext uri="{BB962C8B-B14F-4D97-AF65-F5344CB8AC3E}">
        <p14:creationId xmlns:p14="http://schemas.microsoft.com/office/powerpoint/2010/main" val="25637555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21878-F254-7042-882E-2709437D9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76666"/>
            <a:ext cx="7543800" cy="896152"/>
          </a:xfrm>
        </p:spPr>
        <p:txBody>
          <a:bodyPr/>
          <a:lstStyle/>
          <a:p>
            <a:r>
              <a:rPr lang="en-GB" dirty="0"/>
              <a:t>Interoperability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8F224-8C2D-E44F-AA2A-73254D7B7A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85901" y="2057401"/>
            <a:ext cx="3233057" cy="3394472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Interoperability Challenge</a:t>
            </a:r>
          </a:p>
          <a:p>
            <a:pPr lvl="1"/>
            <a:r>
              <a:rPr lang="en-GB" dirty="0"/>
              <a:t>Communication Interoperability</a:t>
            </a:r>
          </a:p>
          <a:p>
            <a:pPr lvl="2"/>
            <a:r>
              <a:rPr lang="en-GB" dirty="0"/>
              <a:t>Infrastructure and mechanism </a:t>
            </a:r>
          </a:p>
          <a:p>
            <a:pPr lvl="2"/>
            <a:r>
              <a:rPr lang="en-GB" dirty="0"/>
              <a:t>Technology Level</a:t>
            </a:r>
          </a:p>
          <a:p>
            <a:pPr lvl="3"/>
            <a:r>
              <a:rPr lang="fi-FI" dirty="0" err="1"/>
              <a:t>e.g</a:t>
            </a:r>
            <a:r>
              <a:rPr lang="fi-FI" dirty="0"/>
              <a:t>. TCP/IP</a:t>
            </a:r>
            <a:endParaRPr lang="en-GB" dirty="0"/>
          </a:p>
          <a:p>
            <a:pPr lvl="2"/>
            <a:r>
              <a:rPr lang="en-GB" dirty="0"/>
              <a:t>Interface Level</a:t>
            </a:r>
          </a:p>
          <a:p>
            <a:pPr lvl="3"/>
            <a:r>
              <a:rPr lang="fi-FI" dirty="0" err="1"/>
              <a:t>Means</a:t>
            </a:r>
            <a:r>
              <a:rPr lang="fi-FI" dirty="0"/>
              <a:t> of </a:t>
            </a:r>
            <a:r>
              <a:rPr lang="fi-FI" dirty="0" err="1"/>
              <a:t>communication</a:t>
            </a:r>
            <a:endParaRPr lang="en-GB" dirty="0"/>
          </a:p>
          <a:p>
            <a:pPr lvl="3"/>
            <a:r>
              <a:rPr lang="en-GB" dirty="0"/>
              <a:t>e.g. O-MI, HTTP</a:t>
            </a:r>
          </a:p>
          <a:p>
            <a:pPr lvl="1"/>
            <a:r>
              <a:rPr lang="en-GB" dirty="0"/>
              <a:t>Data Level Interoperability</a:t>
            </a:r>
          </a:p>
          <a:p>
            <a:pPr lvl="2"/>
            <a:r>
              <a:rPr lang="en-GB" dirty="0"/>
              <a:t>Syntactic Level </a:t>
            </a:r>
          </a:p>
          <a:p>
            <a:pPr lvl="3"/>
            <a:r>
              <a:rPr lang="en-GB" dirty="0"/>
              <a:t>Common Data Format</a:t>
            </a:r>
          </a:p>
          <a:p>
            <a:pPr lvl="3"/>
            <a:r>
              <a:rPr lang="en-GB" dirty="0"/>
              <a:t>e.g. O-DF, CSV</a:t>
            </a:r>
          </a:p>
          <a:p>
            <a:pPr lvl="2"/>
            <a:r>
              <a:rPr lang="en-GB" dirty="0"/>
              <a:t>Semantic Level</a:t>
            </a:r>
          </a:p>
          <a:p>
            <a:pPr lvl="3"/>
            <a:r>
              <a:rPr lang="en-GB" dirty="0"/>
              <a:t>Shared Meaning</a:t>
            </a:r>
          </a:p>
          <a:p>
            <a:pPr lvl="3"/>
            <a:r>
              <a:rPr lang="en-GB" dirty="0"/>
              <a:t>e.g. </a:t>
            </a:r>
            <a:r>
              <a:rPr lang="en-GB" dirty="0" err="1"/>
              <a:t>Mobivoc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81ED4-4052-F84B-B334-0F674B8A45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30"/>
          <a:stretch/>
        </p:blipFill>
        <p:spPr>
          <a:xfrm>
            <a:off x="4887590" y="2073729"/>
            <a:ext cx="2797822" cy="322302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05A69-3D91-4674-8E8A-C0FC9ACEE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13EF8-138C-EE4A-98C4-7FE3A831C097}" type="slidenum">
              <a:rPr lang="fi-FI" smtClean="0"/>
              <a:t>39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7353D-76FE-40C9-8F9F-19D2E8F4D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Dublin Workshop: 01-05-2019</a:t>
            </a:r>
          </a:p>
        </p:txBody>
      </p:sp>
    </p:spTree>
    <p:extLst>
      <p:ext uri="{BB962C8B-B14F-4D97-AF65-F5344CB8AC3E}">
        <p14:creationId xmlns:p14="http://schemas.microsoft.com/office/powerpoint/2010/main" val="4127850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BCC2-CF7F-44A0-ADDF-EE90543E9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Messaging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630C8-FD2C-4066-8A62-C1F5CF895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502834"/>
            <a:ext cx="7543801" cy="4023360"/>
          </a:xfrm>
        </p:spPr>
        <p:txBody>
          <a:bodyPr>
            <a:normAutofit/>
          </a:bodyPr>
          <a:lstStyle/>
          <a:p>
            <a:r>
              <a:rPr lang="en-US" dirty="0"/>
              <a:t>Defined by The Open Group as Open Messaging Interface (O-MI) and Open Data Format (O-DF)</a:t>
            </a:r>
            <a:endParaRPr lang="en-GB" dirty="0"/>
          </a:p>
          <a:p>
            <a:r>
              <a:rPr lang="en-US" dirty="0"/>
              <a:t>Provide</a:t>
            </a:r>
            <a:r>
              <a:rPr lang="en" dirty="0"/>
              <a:t> peer-to-peer </a:t>
            </a:r>
            <a:r>
              <a:rPr lang="en-US" dirty="0"/>
              <a:t>communication and </a:t>
            </a:r>
            <a:r>
              <a:rPr lang="en" dirty="0"/>
              <a:t>real-time </a:t>
            </a:r>
            <a:r>
              <a:rPr lang="en-US" dirty="0"/>
              <a:t>interaction</a:t>
            </a:r>
            <a:r>
              <a:rPr lang="en" dirty="0"/>
              <a:t> between devices or </a:t>
            </a:r>
            <a:r>
              <a:rPr lang="en-US" dirty="0"/>
              <a:t>information </a:t>
            </a:r>
            <a:r>
              <a:rPr lang="en" dirty="0"/>
              <a:t>systems</a:t>
            </a:r>
          </a:p>
          <a:p>
            <a:r>
              <a:rPr lang="en" dirty="0"/>
              <a:t>Capabilities: IoT CRUD (Create, Read, Update, Delete)</a:t>
            </a:r>
          </a:p>
          <a:p>
            <a:r>
              <a:rPr lang="en-US" b="1" dirty="0"/>
              <a:t>O-MI:</a:t>
            </a:r>
            <a:r>
              <a:rPr lang="en-US" dirty="0"/>
              <a:t> Provides a framework to publish and consume real-time information</a:t>
            </a:r>
          </a:p>
          <a:p>
            <a:r>
              <a:rPr lang="en-US" b="1" dirty="0"/>
              <a:t>O-DF:</a:t>
            </a:r>
            <a:r>
              <a:rPr lang="en-US" dirty="0"/>
              <a:t> Represents a data payload</a:t>
            </a:r>
          </a:p>
          <a:p>
            <a:endParaRPr lang="en" dirty="0"/>
          </a:p>
        </p:txBody>
      </p:sp>
      <p:pic>
        <p:nvPicPr>
          <p:cNvPr id="4" name="Picture 1" descr="page5image2590539248">
            <a:extLst>
              <a:ext uri="{FF2B5EF4-FFF2-40B4-BE49-F238E27FC236}">
                <a16:creationId xmlns:a16="http://schemas.microsoft.com/office/drawing/2014/main" id="{8B065866-1C81-408A-9BED-5CE1C7F63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893" y="4142600"/>
            <a:ext cx="3222148" cy="194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C2005-2D42-443A-A3F6-8FAB54356B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4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E57258-0822-4FCA-B64D-4E0949CF79D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1127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5C906-0B0B-2F40-94D6-C18007A46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1162"/>
            <a:ext cx="7886700" cy="877783"/>
          </a:xfrm>
        </p:spPr>
        <p:txBody>
          <a:bodyPr>
            <a:normAutofit/>
          </a:bodyPr>
          <a:lstStyle/>
          <a:p>
            <a:r>
              <a:rPr lang="fi-FI" sz="3600" b="1" dirty="0"/>
              <a:t>Raspberry Pi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5FABA-3849-424F-9282-3401CCE02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08877"/>
            <a:ext cx="7886700" cy="348109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i-FI" u="sng" dirty="0"/>
              <a:t>Operating System </a:t>
            </a:r>
            <a:r>
              <a:rPr lang="fi-FI" u="sng" dirty="0" err="1"/>
              <a:t>Installation</a:t>
            </a:r>
            <a:r>
              <a:rPr lang="fi-FI" u="sng" dirty="0"/>
              <a:t>:</a:t>
            </a:r>
          </a:p>
          <a:p>
            <a:pPr marL="0" indent="0">
              <a:buNone/>
            </a:pPr>
            <a:endParaRPr lang="fi-FI" u="sng" dirty="0"/>
          </a:p>
          <a:p>
            <a:pPr marL="385763" indent="-385763">
              <a:buFont typeface="+mj-lt"/>
              <a:buAutoNum type="arabicPeriod"/>
            </a:pPr>
            <a:r>
              <a:rPr lang="en" dirty="0"/>
              <a:t>Download and unzip Soft-float Debian “Wheezy" Operating System for Raspberry pi from </a:t>
            </a:r>
            <a:r>
              <a:rPr lang="en" dirty="0">
                <a:hlinkClick r:id="rId2"/>
              </a:rPr>
              <a:t>http://www.raspberrypi.org/downloads</a:t>
            </a:r>
            <a:endParaRPr lang="en" dirty="0"/>
          </a:p>
          <a:p>
            <a:pPr marL="385763" indent="-385763">
              <a:buFont typeface="+mj-lt"/>
              <a:buAutoNum type="arabicPeriod"/>
            </a:pPr>
            <a:r>
              <a:rPr lang="en" dirty="0"/>
              <a:t>For flashing the Wheezy Operating System in SD card of the Raspberry Pi download and unzip  Win32DiskImager.exe from </a:t>
            </a:r>
            <a:r>
              <a:rPr lang="en" dirty="0">
                <a:hlinkClick r:id="rId3"/>
              </a:rPr>
              <a:t>http://sourceforge.net/projects/win32diskimager/</a:t>
            </a:r>
            <a:endParaRPr lang="en" dirty="0"/>
          </a:p>
          <a:p>
            <a:pPr marL="385763" indent="-385763">
              <a:buFont typeface="+mj-lt"/>
              <a:buAutoNum type="arabicPeriod"/>
            </a:pPr>
            <a:r>
              <a:rPr lang="en" dirty="0"/>
              <a:t>Run Win32DiskImager.exe , select the .</a:t>
            </a:r>
            <a:r>
              <a:rPr lang="en" dirty="0" err="1"/>
              <a:t>img</a:t>
            </a:r>
            <a:r>
              <a:rPr lang="en" dirty="0"/>
              <a:t> file unzipped from step 1, select the SD card and click Write. </a:t>
            </a:r>
          </a:p>
          <a:p>
            <a:pPr marL="385763" indent="-385763">
              <a:buFont typeface="+mj-lt"/>
              <a:buAutoNum type="arabicPeriod"/>
            </a:pPr>
            <a:r>
              <a:rPr lang="en" dirty="0"/>
              <a:t>Eject SD card safely from writer and insert it into raspberry.</a:t>
            </a:r>
          </a:p>
          <a:p>
            <a:pPr marL="385763" indent="-385763">
              <a:buFont typeface="+mj-lt"/>
              <a:buAutoNum type="arabicPeriod"/>
            </a:pPr>
            <a:r>
              <a:rPr lang="en" dirty="0"/>
              <a:t>Insert SD card in raspberry PI and connect the necessary IO devices (mouse, Keyboard and monitor) and Internet cable.  start it by supplying the power.</a:t>
            </a:r>
          </a:p>
          <a:p>
            <a:pPr marL="0" indent="0">
              <a:buNone/>
            </a:pPr>
            <a:endParaRPr lang="fi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ECCFE9-354B-4EB0-8FAC-5371C3C6BF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40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B2127-ED12-457A-AE5B-7C89D5A34C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466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9793C-8767-4E43-BD42-0420A8FFE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b="1" dirty="0"/>
              <a:t>Java </a:t>
            </a:r>
            <a:r>
              <a:rPr lang="fi-FI" b="1" dirty="0" err="1"/>
              <a:t>Installation</a:t>
            </a:r>
            <a:endParaRPr lang="fi-FI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AED09-63FB-1A4D-AD9A-A3D910ECC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lang="fi-FI" dirty="0"/>
              <a:t> </a:t>
            </a:r>
            <a:r>
              <a:rPr lang="fi-FI" dirty="0" err="1"/>
              <a:t>Login</a:t>
            </a:r>
            <a:r>
              <a:rPr lang="fi-FI" dirty="0"/>
              <a:t> into </a:t>
            </a:r>
            <a:r>
              <a:rPr lang="fi-FI" dirty="0" err="1"/>
              <a:t>raspberry</a:t>
            </a:r>
            <a:r>
              <a:rPr lang="fi-FI" dirty="0"/>
              <a:t> </a:t>
            </a:r>
            <a:r>
              <a:rPr lang="fi-FI" dirty="0" err="1"/>
              <a:t>pi</a:t>
            </a:r>
            <a:r>
              <a:rPr lang="fi-FI" dirty="0"/>
              <a:t> </a:t>
            </a:r>
            <a:r>
              <a:rPr lang="fi-FI" dirty="0" err="1"/>
              <a:t>using</a:t>
            </a:r>
            <a:r>
              <a:rPr lang="fi-FI" dirty="0"/>
              <a:t> </a:t>
            </a:r>
            <a:r>
              <a:rPr lang="fi-FI" dirty="0" err="1"/>
              <a:t>default</a:t>
            </a:r>
            <a:r>
              <a:rPr lang="fi-FI" dirty="0"/>
              <a:t> </a:t>
            </a:r>
            <a:r>
              <a:rPr lang="fi-FI" dirty="0" err="1"/>
              <a:t>credential</a:t>
            </a:r>
            <a:r>
              <a:rPr lang="fi-FI" dirty="0"/>
              <a:t>  (</a:t>
            </a:r>
            <a:r>
              <a:rPr lang="fi-FI" dirty="0" err="1"/>
              <a:t>username</a:t>
            </a:r>
            <a:r>
              <a:rPr lang="fi-FI" dirty="0"/>
              <a:t>=</a:t>
            </a:r>
            <a:r>
              <a:rPr lang="fi-FI" dirty="0" err="1"/>
              <a:t>pi</a:t>
            </a:r>
            <a:r>
              <a:rPr lang="fi-FI" dirty="0"/>
              <a:t> and </a:t>
            </a:r>
            <a:r>
              <a:rPr lang="fi-FI" dirty="0" err="1"/>
              <a:t>password</a:t>
            </a:r>
            <a:r>
              <a:rPr lang="fi-FI" dirty="0"/>
              <a:t>= </a:t>
            </a:r>
            <a:r>
              <a:rPr lang="fi-FI" dirty="0" err="1"/>
              <a:t>raspberry</a:t>
            </a:r>
            <a:r>
              <a:rPr lang="fi-FI" dirty="0"/>
              <a:t>)</a:t>
            </a:r>
          </a:p>
          <a:p>
            <a:pPr marL="385763" indent="-385763">
              <a:buFont typeface="+mj-lt"/>
              <a:buAutoNum type="arabicPeriod"/>
            </a:pPr>
            <a:r>
              <a:rPr lang="fi-FI" dirty="0" err="1"/>
              <a:t>sudo</a:t>
            </a:r>
            <a:r>
              <a:rPr lang="fi-FI" dirty="0"/>
              <a:t> </a:t>
            </a:r>
            <a:r>
              <a:rPr lang="fi-FI" dirty="0" err="1"/>
              <a:t>apt-get</a:t>
            </a:r>
            <a:r>
              <a:rPr lang="fi-FI" dirty="0"/>
              <a:t> </a:t>
            </a:r>
            <a:r>
              <a:rPr lang="fi-FI" dirty="0" err="1"/>
              <a:t>update</a:t>
            </a:r>
            <a:endParaRPr lang="fi-FI" dirty="0"/>
          </a:p>
          <a:p>
            <a:pPr marL="385763" indent="-385763">
              <a:buFont typeface="+mj-lt"/>
              <a:buAutoNum type="arabicPeriod"/>
            </a:pPr>
            <a:r>
              <a:rPr lang="fi-FI" dirty="0" err="1"/>
              <a:t>sudo</a:t>
            </a:r>
            <a:r>
              <a:rPr lang="fi-FI" dirty="0"/>
              <a:t> </a:t>
            </a:r>
            <a:r>
              <a:rPr lang="fi-FI" dirty="0" err="1"/>
              <a:t>apt-get</a:t>
            </a:r>
            <a:r>
              <a:rPr lang="fi-FI" dirty="0"/>
              <a:t> </a:t>
            </a:r>
            <a:r>
              <a:rPr lang="fi-FI" dirty="0" err="1"/>
              <a:t>install</a:t>
            </a:r>
            <a:r>
              <a:rPr lang="fi-FI" dirty="0"/>
              <a:t> openjdk-7-jdk</a:t>
            </a:r>
          </a:p>
          <a:p>
            <a:pPr marL="0" indent="0">
              <a:buNone/>
            </a:pPr>
            <a:endParaRPr lang="fi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AEDE8-5838-43F4-AFB1-ACA1308ACF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41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51DDE-C08B-47B4-BB8E-91224AA2DD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5591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5527B-287C-0F43-AA31-C597E20DB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Writing</a:t>
            </a:r>
            <a:r>
              <a:rPr lang="fi-FI" dirty="0"/>
              <a:t> data to O-MI </a:t>
            </a:r>
            <a:r>
              <a:rPr lang="fi-FI" dirty="0" err="1"/>
              <a:t>Node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23028-599F-0F4F-B6AC-68241CA0E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59739"/>
            <a:ext cx="7886700" cy="3538915"/>
          </a:xfrm>
        </p:spPr>
        <p:txBody>
          <a:bodyPr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sensor</a:t>
            </a:r>
            <a:r>
              <a:rPr lang="fi-FI" dirty="0"/>
              <a:t> </a:t>
            </a:r>
            <a:r>
              <a:rPr lang="fi-FI" dirty="0" err="1"/>
              <a:t>objects</a:t>
            </a:r>
            <a:r>
              <a:rPr lang="fi-FI" dirty="0"/>
              <a:t> </a:t>
            </a:r>
            <a:r>
              <a:rPr lang="fi-FI" dirty="0" err="1"/>
              <a:t>while</a:t>
            </a:r>
            <a:r>
              <a:rPr lang="fi-FI" dirty="0"/>
              <a:t> </a:t>
            </a:r>
            <a:r>
              <a:rPr lang="fi-FI" dirty="0" err="1"/>
              <a:t>creating</a:t>
            </a:r>
            <a:r>
              <a:rPr lang="fi-FI" dirty="0"/>
              <a:t> data </a:t>
            </a:r>
            <a:r>
              <a:rPr lang="fi-FI" dirty="0" err="1"/>
              <a:t>format</a:t>
            </a:r>
            <a:r>
              <a:rPr lang="fi-FI" dirty="0"/>
              <a:t> 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endParaRPr lang="fi-FI" dirty="0"/>
          </a:p>
          <a:p>
            <a:pPr>
              <a:buFontTx/>
              <a:buChar char="-"/>
            </a:pPr>
            <a:endParaRPr lang="fi-FI" dirty="0"/>
          </a:p>
          <a:p>
            <a:pPr>
              <a:buFontTx/>
              <a:buChar char="-"/>
            </a:pP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IP </a:t>
            </a:r>
            <a:r>
              <a:rPr lang="fi-FI" dirty="0" err="1"/>
              <a:t>address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receiver</a:t>
            </a:r>
            <a:r>
              <a:rPr lang="fi-FI" dirty="0"/>
              <a:t> O-MI </a:t>
            </a:r>
            <a:r>
              <a:rPr lang="fi-FI" dirty="0" err="1"/>
              <a:t>node</a:t>
            </a:r>
            <a:r>
              <a:rPr lang="fi-FI" dirty="0"/>
              <a:t> in </a:t>
            </a:r>
            <a:r>
              <a:rPr lang="fi-FI" dirty="0" err="1"/>
              <a:t>write</a:t>
            </a:r>
            <a:r>
              <a:rPr lang="fi-FI" dirty="0"/>
              <a:t> </a:t>
            </a:r>
            <a:r>
              <a:rPr lang="fi-FI" dirty="0" err="1"/>
              <a:t>message</a:t>
            </a:r>
            <a:endParaRPr lang="fi-FI" dirty="0"/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(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scripts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</a:t>
            </a:r>
            <a:r>
              <a:rPr lang="fi-FI" dirty="0" err="1"/>
              <a:t>been</a:t>
            </a:r>
            <a:r>
              <a:rPr lang="fi-FI" dirty="0"/>
              <a:t> </a:t>
            </a:r>
            <a:r>
              <a:rPr lang="fi-FI" dirty="0" err="1"/>
              <a:t>created</a:t>
            </a:r>
            <a:r>
              <a:rPr lang="fi-FI" dirty="0"/>
              <a:t> for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reference</a:t>
            </a:r>
            <a:r>
              <a:rPr lang="fi-FI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CB86DE-1C25-1946-B9B4-E02781086FB7}"/>
              </a:ext>
            </a:extLst>
          </p:cNvPr>
          <p:cNvSpPr txBox="1"/>
          <p:nvPr/>
        </p:nvSpPr>
        <p:spPr>
          <a:xfrm>
            <a:off x="859421" y="3929212"/>
            <a:ext cx="5023876" cy="7155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fi-FI" sz="1350" dirty="0"/>
              <a:t># </a:t>
            </a:r>
            <a:r>
              <a:rPr lang="fi-FI" sz="1350" dirty="0" err="1"/>
              <a:t>Send</a:t>
            </a:r>
            <a:r>
              <a:rPr lang="fi-FI" sz="1350" dirty="0"/>
              <a:t> </a:t>
            </a:r>
            <a:r>
              <a:rPr lang="fi-FI" sz="1350" dirty="0" err="1"/>
              <a:t>write</a:t>
            </a:r>
            <a:r>
              <a:rPr lang="fi-FI" sz="1350" dirty="0"/>
              <a:t> </a:t>
            </a:r>
            <a:r>
              <a:rPr lang="fi-FI" sz="1350" dirty="0" err="1"/>
              <a:t>message</a:t>
            </a:r>
            <a:endParaRPr lang="fi-FI" sz="1350" dirty="0"/>
          </a:p>
          <a:p>
            <a:endParaRPr lang="fi-FI" sz="1350" dirty="0"/>
          </a:p>
          <a:p>
            <a:r>
              <a:rPr lang="fi-FI" sz="1350" dirty="0"/>
              <a:t>#</a:t>
            </a:r>
            <a:r>
              <a:rPr lang="fi-FI" sz="1350" dirty="0" err="1"/>
              <a:t>curl_cmd</a:t>
            </a:r>
            <a:r>
              <a:rPr lang="fi-FI" sz="1350" dirty="0"/>
              <a:t>=$(</a:t>
            </a:r>
            <a:r>
              <a:rPr lang="fi-FI" sz="1350" dirty="0" err="1"/>
              <a:t>curl</a:t>
            </a:r>
            <a:r>
              <a:rPr lang="fi-FI" sz="1350" dirty="0"/>
              <a:t> --data "$(</a:t>
            </a:r>
            <a:r>
              <a:rPr lang="fi-FI" sz="1350" dirty="0" err="1"/>
              <a:t>omiWrite</a:t>
            </a:r>
            <a:r>
              <a:rPr lang="fi-FI" sz="1350" dirty="0"/>
              <a:t>)" "http://192.168.1.100:8080")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219C9D-928C-0941-9751-4B73BB5F33B0}"/>
              </a:ext>
            </a:extLst>
          </p:cNvPr>
          <p:cNvSpPr txBox="1"/>
          <p:nvPr/>
        </p:nvSpPr>
        <p:spPr>
          <a:xfrm>
            <a:off x="859420" y="2345369"/>
            <a:ext cx="7175362" cy="7386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fi-FI" sz="1050" dirty="0"/>
              <a:t>Object="</a:t>
            </a:r>
            <a:r>
              <a:rPr lang="fi-FI" sz="1050" dirty="0" err="1"/>
              <a:t>OneWireSensor</a:t>
            </a:r>
            <a:r>
              <a:rPr lang="fi-FI" sz="1050" dirty="0"/>
              <a:t>"</a:t>
            </a:r>
          </a:p>
          <a:p>
            <a:r>
              <a:rPr lang="fi-FI" sz="1050" dirty="0" err="1"/>
              <a:t>OneWireSensor_Object</a:t>
            </a:r>
            <a:r>
              <a:rPr lang="fi-FI" sz="1050" dirty="0"/>
              <a:t>="Sensor1"</a:t>
            </a:r>
          </a:p>
          <a:p>
            <a:r>
              <a:rPr lang="fi-FI" sz="1050" dirty="0"/>
              <a:t>Sensor1_InfoItems="</a:t>
            </a:r>
            <a:r>
              <a:rPr lang="fi-FI" sz="1050" dirty="0" err="1"/>
              <a:t>Temperature</a:t>
            </a:r>
            <a:r>
              <a:rPr lang="fi-FI" sz="1050" dirty="0"/>
              <a:t> </a:t>
            </a:r>
            <a:r>
              <a:rPr lang="fi-FI" sz="1050" dirty="0" err="1"/>
              <a:t>Humidity</a:t>
            </a:r>
            <a:r>
              <a:rPr lang="fi-FI" sz="1050" dirty="0"/>
              <a:t>"</a:t>
            </a:r>
          </a:p>
          <a:p>
            <a:r>
              <a:rPr lang="fi-FI" sz="1050" dirty="0"/>
              <a:t>Sensor1_values="`</a:t>
            </a:r>
            <a:r>
              <a:rPr lang="fi-FI" sz="1050" dirty="0" err="1"/>
              <a:t>eval</a:t>
            </a:r>
            <a:r>
              <a:rPr lang="fi-FI" sz="1050" dirty="0"/>
              <a:t> "cat /</a:t>
            </a:r>
            <a:r>
              <a:rPr lang="fi-FI" sz="1050" dirty="0" err="1"/>
              <a:t>mnt</a:t>
            </a:r>
            <a:r>
              <a:rPr lang="fi-FI" sz="1050" dirty="0"/>
              <a:t>/1wire/26.0F85CB010000/</a:t>
            </a:r>
            <a:r>
              <a:rPr lang="fi-FI" sz="1050" dirty="0" err="1"/>
              <a:t>temperature</a:t>
            </a:r>
            <a:r>
              <a:rPr lang="fi-FI" sz="1050" dirty="0"/>
              <a:t>"` `</a:t>
            </a:r>
            <a:r>
              <a:rPr lang="fi-FI" sz="1050" dirty="0" err="1"/>
              <a:t>eval</a:t>
            </a:r>
            <a:r>
              <a:rPr lang="fi-FI" sz="1050" dirty="0"/>
              <a:t> "cat /</a:t>
            </a:r>
            <a:r>
              <a:rPr lang="fi-FI" sz="1050" dirty="0" err="1"/>
              <a:t>mnt</a:t>
            </a:r>
            <a:r>
              <a:rPr lang="fi-FI" sz="1050" dirty="0"/>
              <a:t>/1wire/26.0F85CB010000/</a:t>
            </a:r>
            <a:r>
              <a:rPr lang="fi-FI" sz="1050" dirty="0" err="1"/>
              <a:t>humidity</a:t>
            </a:r>
            <a:r>
              <a:rPr lang="fi-FI" sz="1050" dirty="0"/>
              <a:t>"`"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CC484-6CA6-4F10-815E-D97CF372D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42</a:t>
            </a:fld>
            <a:endParaRPr lang="fi-FI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4ABA267-207C-4510-B6CC-19C9D2CD16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0623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E5102-7161-9B46-997B-3A4D76BBF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CO</a:t>
            </a:r>
            <a:r>
              <a:rPr lang="fi-FI" baseline="-25000" dirty="0"/>
              <a:t>2</a:t>
            </a:r>
            <a:r>
              <a:rPr lang="fi-FI" dirty="0"/>
              <a:t> </a:t>
            </a:r>
            <a:r>
              <a:rPr lang="fi-FI" dirty="0" err="1"/>
              <a:t>Sensor</a:t>
            </a:r>
            <a:r>
              <a:rPr lang="fi-FI" dirty="0"/>
              <a:t> (</a:t>
            </a:r>
            <a:r>
              <a:rPr lang="fi-FI" dirty="0" err="1"/>
              <a:t>Model</a:t>
            </a:r>
            <a:r>
              <a:rPr lang="fi-FI" dirty="0"/>
              <a:t>: S-100)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E42F6-3ADE-654C-B975-2024DB425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51173"/>
            <a:ext cx="7886700" cy="3364706"/>
          </a:xfrm>
        </p:spPr>
        <p:txBody>
          <a:bodyPr>
            <a:normAutofit fontScale="25000" lnSpcReduction="20000"/>
          </a:bodyPr>
          <a:lstStyle/>
          <a:p>
            <a:r>
              <a:rPr lang="fi-FI" dirty="0" err="1"/>
              <a:t>Getting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value</a:t>
            </a:r>
            <a:r>
              <a:rPr lang="fi-FI" dirty="0"/>
              <a:t> of </a:t>
            </a:r>
            <a:r>
              <a:rPr lang="fi-FI" dirty="0" err="1"/>
              <a:t>sensor</a:t>
            </a:r>
            <a:r>
              <a:rPr lang="fi-FI" dirty="0"/>
              <a:t> (</a:t>
            </a:r>
            <a:r>
              <a:rPr lang="fi-FI" dirty="0" err="1"/>
              <a:t>baud</a:t>
            </a:r>
            <a:r>
              <a:rPr lang="fi-FI" dirty="0"/>
              <a:t> </a:t>
            </a:r>
            <a:r>
              <a:rPr lang="fi-FI" dirty="0" err="1"/>
              <a:t>speed</a:t>
            </a:r>
            <a:r>
              <a:rPr lang="fi-FI" dirty="0"/>
              <a:t> is 38400)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endParaRPr lang="fi-FI" dirty="0"/>
          </a:p>
          <a:p>
            <a:endParaRPr lang="fi-FI" dirty="0"/>
          </a:p>
          <a:p>
            <a:endParaRPr lang="fi-FI" dirty="0"/>
          </a:p>
          <a:p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IP </a:t>
            </a:r>
            <a:r>
              <a:rPr lang="fi-FI" dirty="0" err="1"/>
              <a:t>address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receiver</a:t>
            </a:r>
            <a:r>
              <a:rPr lang="fi-FI" dirty="0"/>
              <a:t> O-MI </a:t>
            </a:r>
            <a:r>
              <a:rPr lang="fi-FI" dirty="0" err="1"/>
              <a:t>Node</a:t>
            </a:r>
            <a:r>
              <a:rPr lang="fi-FI" dirty="0"/>
              <a:t> in OMI </a:t>
            </a:r>
            <a:r>
              <a:rPr lang="fi-FI" dirty="0" err="1"/>
              <a:t>Node</a:t>
            </a:r>
            <a:r>
              <a:rPr lang="fi-FI" dirty="0"/>
              <a:t> </a:t>
            </a:r>
            <a:r>
              <a:rPr lang="fi-FI" dirty="0" err="1"/>
              <a:t>write</a:t>
            </a:r>
            <a:r>
              <a:rPr lang="fi-FI" dirty="0"/>
              <a:t> </a:t>
            </a:r>
            <a:r>
              <a:rPr lang="fi-FI" dirty="0" err="1"/>
              <a:t>script</a:t>
            </a:r>
            <a:r>
              <a:rPr lang="fi-FI" dirty="0"/>
              <a:t> 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    (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script</a:t>
            </a:r>
            <a:r>
              <a:rPr lang="fi-FI" dirty="0"/>
              <a:t> for </a:t>
            </a:r>
            <a:r>
              <a:rPr lang="fi-FI" dirty="0" err="1"/>
              <a:t>sending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data </a:t>
            </a:r>
            <a:r>
              <a:rPr lang="fi-FI" dirty="0" err="1"/>
              <a:t>has</a:t>
            </a:r>
            <a:r>
              <a:rPr lang="fi-FI" dirty="0"/>
              <a:t> </a:t>
            </a:r>
            <a:r>
              <a:rPr lang="fi-FI" dirty="0" err="1"/>
              <a:t>already</a:t>
            </a:r>
            <a:r>
              <a:rPr lang="fi-FI" dirty="0"/>
              <a:t> </a:t>
            </a:r>
            <a:r>
              <a:rPr lang="fi-FI" dirty="0" err="1"/>
              <a:t>been</a:t>
            </a:r>
            <a:r>
              <a:rPr lang="fi-FI" dirty="0"/>
              <a:t> </a:t>
            </a:r>
            <a:r>
              <a:rPr lang="fi-FI" dirty="0" err="1"/>
              <a:t>created</a:t>
            </a:r>
            <a:r>
              <a:rPr lang="fi-FI" dirty="0"/>
              <a:t> for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reference</a:t>
            </a:r>
            <a:r>
              <a:rPr lang="fi-FI" dirty="0"/>
              <a:t>)</a:t>
            </a:r>
          </a:p>
          <a:p>
            <a:endParaRPr lang="fi-FI" dirty="0"/>
          </a:p>
          <a:p>
            <a:r>
              <a:rPr lang="fi-FI" dirty="0" err="1"/>
              <a:t>Sending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value</a:t>
            </a:r>
            <a:r>
              <a:rPr lang="fi-FI" dirty="0"/>
              <a:t> to O-MI </a:t>
            </a:r>
            <a:r>
              <a:rPr lang="fi-FI" dirty="0" err="1"/>
              <a:t>Node</a:t>
            </a:r>
            <a:endParaRPr lang="fi-FI" dirty="0"/>
          </a:p>
          <a:p>
            <a:pPr marL="0" indent="0">
              <a:buNone/>
            </a:pPr>
            <a:r>
              <a:rPr lang="fi-FI" dirty="0"/>
              <a:t>  </a:t>
            </a:r>
          </a:p>
          <a:p>
            <a:pPr marL="0" indent="0">
              <a:buNone/>
            </a:pPr>
            <a:r>
              <a:rPr lang="fi-FI" dirty="0"/>
              <a:t>  </a:t>
            </a:r>
          </a:p>
          <a:p>
            <a:pPr marL="0" indent="0">
              <a:buNone/>
            </a:pPr>
            <a:r>
              <a:rPr lang="fi-FI" dirty="0"/>
              <a:t>  </a:t>
            </a:r>
          </a:p>
          <a:p>
            <a:pPr marL="0" indent="0">
              <a:buNone/>
            </a:pPr>
            <a:endParaRPr lang="fi-FI" dirty="0"/>
          </a:p>
          <a:p>
            <a:endParaRPr lang="fi-FI" dirty="0"/>
          </a:p>
          <a:p>
            <a:pPr marL="0" indent="0">
              <a:buNone/>
            </a:pPr>
            <a:endParaRPr lang="fi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27411F-5B23-C745-9B4F-FCDFB337CF84}"/>
              </a:ext>
            </a:extLst>
          </p:cNvPr>
          <p:cNvSpPr txBox="1"/>
          <p:nvPr/>
        </p:nvSpPr>
        <p:spPr>
          <a:xfrm>
            <a:off x="859420" y="2392575"/>
            <a:ext cx="2418867" cy="3000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fi-FI" sz="1350" dirty="0" err="1"/>
              <a:t>miniterm.py</a:t>
            </a:r>
            <a:r>
              <a:rPr lang="fi-FI" sz="1350" dirty="0"/>
              <a:t> /</a:t>
            </a:r>
            <a:r>
              <a:rPr lang="fi-FI" sz="1350" dirty="0" err="1"/>
              <a:t>dev</a:t>
            </a:r>
            <a:r>
              <a:rPr lang="fi-FI" sz="1350" dirty="0"/>
              <a:t>/serial0 38400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13BEDF-5D6A-DF48-A723-A4B1750C3BC8}"/>
              </a:ext>
            </a:extLst>
          </p:cNvPr>
          <p:cNvSpPr txBox="1"/>
          <p:nvPr/>
        </p:nvSpPr>
        <p:spPr>
          <a:xfrm>
            <a:off x="859420" y="4697518"/>
            <a:ext cx="3519553" cy="3000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fi-FI" sz="1350" dirty="0" err="1"/>
              <a:t>miniterm.py</a:t>
            </a:r>
            <a:r>
              <a:rPr lang="fi-FI" sz="1350" dirty="0"/>
              <a:t> /</a:t>
            </a:r>
            <a:r>
              <a:rPr lang="fi-FI" sz="1350" dirty="0" err="1"/>
              <a:t>dev</a:t>
            </a:r>
            <a:r>
              <a:rPr lang="fi-FI" sz="1350" dirty="0"/>
              <a:t>/serial0 38400 | ./omi-</a:t>
            </a:r>
            <a:r>
              <a:rPr lang="fi-FI" sz="1350" dirty="0" err="1"/>
              <a:t>sent.py</a:t>
            </a:r>
            <a:endParaRPr lang="fi-FI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D6E312-AE9C-364D-8C6C-8657308289D2}"/>
              </a:ext>
            </a:extLst>
          </p:cNvPr>
          <p:cNvSpPr txBox="1"/>
          <p:nvPr/>
        </p:nvSpPr>
        <p:spPr>
          <a:xfrm>
            <a:off x="859420" y="2799412"/>
            <a:ext cx="2315506" cy="3000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fi-FI" sz="1350" dirty="0" err="1"/>
              <a:t>miniterm.py</a:t>
            </a:r>
            <a:r>
              <a:rPr lang="fi-FI" sz="1350" dirty="0"/>
              <a:t> /</a:t>
            </a:r>
            <a:r>
              <a:rPr lang="fi-FI" sz="1350" dirty="0" err="1"/>
              <a:t>dev</a:t>
            </a:r>
            <a:r>
              <a:rPr lang="fi-FI" sz="1350" dirty="0"/>
              <a:t>/ttyS0 38400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72731C-1E6E-334E-9171-10FE1DDF720A}"/>
              </a:ext>
            </a:extLst>
          </p:cNvPr>
          <p:cNvSpPr txBox="1"/>
          <p:nvPr/>
        </p:nvSpPr>
        <p:spPr>
          <a:xfrm>
            <a:off x="859419" y="5113729"/>
            <a:ext cx="3470806" cy="3000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i-FI" sz="1350" dirty="0" err="1"/>
              <a:t>miniterm.py</a:t>
            </a:r>
            <a:r>
              <a:rPr lang="fi-FI" sz="1350" dirty="0"/>
              <a:t> /</a:t>
            </a:r>
            <a:r>
              <a:rPr lang="fi-FI" sz="1350" dirty="0" err="1"/>
              <a:t>dev</a:t>
            </a:r>
            <a:r>
              <a:rPr lang="fi-FI" sz="1350" dirty="0"/>
              <a:t>/ttyS0 38400 | ./omi-</a:t>
            </a:r>
            <a:r>
              <a:rPr lang="fi-FI" sz="1350" dirty="0" err="1"/>
              <a:t>sent.py</a:t>
            </a:r>
            <a:endParaRPr lang="fi-FI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03F8E0-A544-DF49-9512-CD91FD8B4D37}"/>
              </a:ext>
            </a:extLst>
          </p:cNvPr>
          <p:cNvSpPr txBox="1"/>
          <p:nvPr/>
        </p:nvSpPr>
        <p:spPr>
          <a:xfrm>
            <a:off x="859420" y="3526120"/>
            <a:ext cx="3253839" cy="3000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" sz="1350" dirty="0" err="1"/>
              <a:t>requests.post</a:t>
            </a:r>
            <a:r>
              <a:rPr lang="en" sz="1350" dirty="0"/>
              <a:t>("http://192.168.1.103:8080" </a:t>
            </a:r>
            <a:endParaRPr lang="fi-FI" sz="13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9CE9C22-E03C-BA42-A5E6-878944AEBB3E}"/>
                  </a:ext>
                </a:extLst>
              </p14:cNvPr>
              <p14:cNvContentPartPr/>
              <p14:nvPr/>
            </p14:nvContentPartPr>
            <p14:xfrm>
              <a:off x="202065" y="-150558"/>
              <a:ext cx="270" cy="27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9CE9C22-E03C-BA42-A5E6-878944AEBB3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5315" y="-157308"/>
                <a:ext cx="13500" cy="1350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Right Arrow 16">
            <a:extLst>
              <a:ext uri="{FF2B5EF4-FFF2-40B4-BE49-F238E27FC236}">
                <a16:creationId xmlns:a16="http://schemas.microsoft.com/office/drawing/2014/main" id="{20C2EB96-C769-254B-B7FA-B5967A152E69}"/>
              </a:ext>
            </a:extLst>
          </p:cNvPr>
          <p:cNvSpPr/>
          <p:nvPr/>
        </p:nvSpPr>
        <p:spPr>
          <a:xfrm rot="10800000">
            <a:off x="3532493" y="2418256"/>
            <a:ext cx="733806" cy="22563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A36D69-37FC-F24B-8D91-6C4A84BFDA9B}"/>
              </a:ext>
            </a:extLst>
          </p:cNvPr>
          <p:cNvSpPr txBox="1"/>
          <p:nvPr/>
        </p:nvSpPr>
        <p:spPr>
          <a:xfrm>
            <a:off x="4370088" y="2360026"/>
            <a:ext cx="119539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350" dirty="0" err="1">
                <a:solidFill>
                  <a:srgbClr val="FF0000"/>
                </a:solidFill>
              </a:rPr>
              <a:t>Raspberry</a:t>
            </a:r>
            <a:r>
              <a:rPr lang="fi-FI" sz="1350" dirty="0">
                <a:solidFill>
                  <a:srgbClr val="FF0000"/>
                </a:solidFill>
              </a:rPr>
              <a:t> </a:t>
            </a:r>
            <a:r>
              <a:rPr lang="fi-FI" sz="1350" dirty="0" err="1">
                <a:solidFill>
                  <a:srgbClr val="FF0000"/>
                </a:solidFill>
              </a:rPr>
              <a:t>Pi</a:t>
            </a:r>
            <a:r>
              <a:rPr lang="fi-FI" sz="1350" dirty="0">
                <a:solidFill>
                  <a:srgbClr val="FF0000"/>
                </a:solidFill>
              </a:rPr>
              <a:t> 1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646F23E1-1230-2644-B2F3-269FA9F8AB0F}"/>
              </a:ext>
            </a:extLst>
          </p:cNvPr>
          <p:cNvSpPr/>
          <p:nvPr/>
        </p:nvSpPr>
        <p:spPr>
          <a:xfrm rot="10800000">
            <a:off x="3532493" y="2826574"/>
            <a:ext cx="733806" cy="22563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8112D8-7F58-6648-8BF8-39D08AFEEEC1}"/>
              </a:ext>
            </a:extLst>
          </p:cNvPr>
          <p:cNvSpPr txBox="1"/>
          <p:nvPr/>
        </p:nvSpPr>
        <p:spPr>
          <a:xfrm>
            <a:off x="4370088" y="2768345"/>
            <a:ext cx="119539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350" dirty="0" err="1">
                <a:solidFill>
                  <a:srgbClr val="FF0000"/>
                </a:solidFill>
              </a:rPr>
              <a:t>Raspberry</a:t>
            </a:r>
            <a:r>
              <a:rPr lang="fi-FI" sz="1350" dirty="0">
                <a:solidFill>
                  <a:srgbClr val="FF0000"/>
                </a:solidFill>
              </a:rPr>
              <a:t> </a:t>
            </a:r>
            <a:r>
              <a:rPr lang="fi-FI" sz="1350" dirty="0" err="1">
                <a:solidFill>
                  <a:srgbClr val="FF0000"/>
                </a:solidFill>
              </a:rPr>
              <a:t>Pi</a:t>
            </a:r>
            <a:r>
              <a:rPr lang="fi-FI" sz="1350" dirty="0">
                <a:solidFill>
                  <a:srgbClr val="FF0000"/>
                </a:solidFill>
              </a:rPr>
              <a:t> 3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C26AA09A-2CD6-D745-B031-BD9243343A62}"/>
              </a:ext>
            </a:extLst>
          </p:cNvPr>
          <p:cNvSpPr/>
          <p:nvPr/>
        </p:nvSpPr>
        <p:spPr>
          <a:xfrm rot="10800000">
            <a:off x="4458468" y="4723198"/>
            <a:ext cx="733806" cy="22563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ACA0E0-0A5B-E04A-B29E-333E8D21D1BE}"/>
              </a:ext>
            </a:extLst>
          </p:cNvPr>
          <p:cNvSpPr txBox="1"/>
          <p:nvPr/>
        </p:nvSpPr>
        <p:spPr>
          <a:xfrm>
            <a:off x="5296064" y="4664969"/>
            <a:ext cx="119539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350" dirty="0" err="1">
                <a:solidFill>
                  <a:srgbClr val="FF0000"/>
                </a:solidFill>
              </a:rPr>
              <a:t>Raspberry</a:t>
            </a:r>
            <a:r>
              <a:rPr lang="fi-FI" sz="1350" dirty="0">
                <a:solidFill>
                  <a:srgbClr val="FF0000"/>
                </a:solidFill>
              </a:rPr>
              <a:t> </a:t>
            </a:r>
            <a:r>
              <a:rPr lang="fi-FI" sz="1350" dirty="0" err="1">
                <a:solidFill>
                  <a:srgbClr val="FF0000"/>
                </a:solidFill>
              </a:rPr>
              <a:t>Pi</a:t>
            </a:r>
            <a:r>
              <a:rPr lang="fi-FI" sz="1350" dirty="0">
                <a:solidFill>
                  <a:srgbClr val="FF0000"/>
                </a:solidFill>
              </a:rPr>
              <a:t> 1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26EE6FFD-09D8-954F-9D9C-561A70E5D0D0}"/>
              </a:ext>
            </a:extLst>
          </p:cNvPr>
          <p:cNvSpPr/>
          <p:nvPr/>
        </p:nvSpPr>
        <p:spPr>
          <a:xfrm rot="10800000">
            <a:off x="4461443" y="5134927"/>
            <a:ext cx="733806" cy="22563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35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AA9533-9A81-FA44-BB0F-05936B6F7370}"/>
              </a:ext>
            </a:extLst>
          </p:cNvPr>
          <p:cNvSpPr txBox="1"/>
          <p:nvPr/>
        </p:nvSpPr>
        <p:spPr>
          <a:xfrm>
            <a:off x="5299038" y="5076698"/>
            <a:ext cx="119539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350" dirty="0" err="1">
                <a:solidFill>
                  <a:srgbClr val="FF0000"/>
                </a:solidFill>
              </a:rPr>
              <a:t>Raspberry</a:t>
            </a:r>
            <a:r>
              <a:rPr lang="fi-FI" sz="1350" dirty="0">
                <a:solidFill>
                  <a:srgbClr val="FF0000"/>
                </a:solidFill>
              </a:rPr>
              <a:t> </a:t>
            </a:r>
            <a:r>
              <a:rPr lang="fi-FI" sz="1350" dirty="0" err="1">
                <a:solidFill>
                  <a:srgbClr val="FF0000"/>
                </a:solidFill>
              </a:rPr>
              <a:t>Pi</a:t>
            </a:r>
            <a:r>
              <a:rPr lang="fi-FI" sz="1350" dirty="0">
                <a:solidFill>
                  <a:srgbClr val="FF0000"/>
                </a:solidFill>
              </a:rPr>
              <a:t> 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7686D8-69F0-468C-9AA2-3B6B6A38C6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43</a:t>
            </a:fld>
            <a:endParaRPr lang="fi-FI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E946108-E1B9-4C05-A513-1E01D28A6E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400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E83EF-7483-407A-B51A-F1513062F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Data Format (O-DF)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83473-EAFA-4AD8-9664-EBC0D502E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445684"/>
            <a:ext cx="7543801" cy="4023360"/>
          </a:xfrm>
        </p:spPr>
        <p:txBody>
          <a:bodyPr/>
          <a:lstStyle/>
          <a:p>
            <a:r>
              <a:rPr lang="en" dirty="0">
                <a:cs typeface="Calibri" panose="020F0502020204030204" pitchFamily="34" charset="0"/>
              </a:rPr>
              <a:t>Defined as a simple ontology and specified using XML Schema</a:t>
            </a:r>
          </a:p>
          <a:p>
            <a:r>
              <a:rPr lang="en" dirty="0">
                <a:cs typeface="Calibri" panose="020F0502020204030204" pitchFamily="34" charset="0"/>
              </a:rPr>
              <a:t>Provides structure and mechanism to annotate data for information exchange</a:t>
            </a:r>
          </a:p>
          <a:p>
            <a:r>
              <a:rPr lang="en" dirty="0">
                <a:cs typeface="Calibri" panose="020F0502020204030204" pitchFamily="34" charset="0"/>
              </a:rPr>
              <a:t>Generic enough for representing “any” object and information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2A9601-D2B2-4140-A452-4BD178786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303" y="3535167"/>
            <a:ext cx="3433394" cy="255508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959786-F6D8-479D-BDD5-F3C083007A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5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4708B-218D-4AAE-A385-DAA2C889B2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020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8EED-F9C1-46FF-95C9-EBE67F018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Message Interface (O-MI)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77964-68FB-459E-968F-8B2A0367C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502834"/>
            <a:ext cx="7543801" cy="4023360"/>
          </a:xfrm>
        </p:spPr>
        <p:txBody>
          <a:bodyPr>
            <a:normAutofit lnSpcReduction="10000"/>
          </a:bodyPr>
          <a:lstStyle/>
          <a:p>
            <a:r>
              <a:rPr lang="en" dirty="0"/>
              <a:t>Enables communication between heterogeneous devices and information systems</a:t>
            </a:r>
          </a:p>
          <a:p>
            <a:r>
              <a:rPr lang="en-US" dirty="0"/>
              <a:t>O-MI node can act both as a “server” and as a “client”</a:t>
            </a:r>
            <a:endParaRPr lang="en" dirty="0"/>
          </a:p>
          <a:p>
            <a:r>
              <a:rPr lang="en" dirty="0"/>
              <a:t>O-MI Properties:</a:t>
            </a:r>
          </a:p>
          <a:p>
            <a:pPr lvl="1"/>
            <a:r>
              <a:rPr lang="en" dirty="0"/>
              <a:t>Self-contained messages</a:t>
            </a:r>
          </a:p>
          <a:p>
            <a:pPr lvl="1"/>
            <a:r>
              <a:rPr lang="en" dirty="0"/>
              <a:t>Protocol-agnostic messages</a:t>
            </a:r>
          </a:p>
          <a:p>
            <a:pPr lvl="1"/>
            <a:r>
              <a:rPr lang="en" dirty="0"/>
              <a:t>Different payload formats</a:t>
            </a:r>
          </a:p>
          <a:p>
            <a:pPr lvl="1"/>
            <a:r>
              <a:rPr lang="en" dirty="0"/>
              <a:t>Specifying time-to-live</a:t>
            </a:r>
          </a:p>
          <a:p>
            <a:pPr lvl="1"/>
            <a:r>
              <a:rPr lang="en" dirty="0"/>
              <a:t>Publication and discovery of new services and metadata</a:t>
            </a:r>
          </a:p>
          <a:p>
            <a:pPr lvl="1"/>
            <a:r>
              <a:rPr lang="en" dirty="0"/>
              <a:t>Subscription of data or services</a:t>
            </a:r>
          </a:p>
          <a:p>
            <a:r>
              <a:rPr lang="fi-FI" dirty="0"/>
              <a:t>Often </a:t>
            </a:r>
            <a:r>
              <a:rPr lang="en-US" dirty="0"/>
              <a:t>used on top of HTTP or </a:t>
            </a:r>
            <a:r>
              <a:rPr lang="en-US" dirty="0" err="1"/>
              <a:t>Websockets</a:t>
            </a:r>
            <a:endParaRPr lang="en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0A785-81DE-4841-B178-37D845E9FD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6</a:t>
            </a:fld>
            <a:endParaRPr lang="fi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F56C8-5618-492F-876B-F93BAF18DC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56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CA545-50BB-44C7-832A-85B774019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O-MI Basic Operations</a:t>
            </a:r>
          </a:p>
        </p:txBody>
      </p:sp>
      <p:pic>
        <p:nvPicPr>
          <p:cNvPr id="4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7A6D775-D10D-48E8-A3F0-70A0974BA6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8" r="823" b="1574"/>
          <a:stretch/>
        </p:blipFill>
        <p:spPr>
          <a:xfrm>
            <a:off x="361950" y="1456915"/>
            <a:ext cx="8420100" cy="334173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5530859D-FB67-4B4C-BB78-E616D0A2BFC3}"/>
              </a:ext>
            </a:extLst>
          </p:cNvPr>
          <p:cNvSpPr txBox="1">
            <a:spLocks/>
          </p:cNvSpPr>
          <p:nvPr/>
        </p:nvSpPr>
        <p:spPr>
          <a:xfrm>
            <a:off x="822960" y="5055650"/>
            <a:ext cx="7752857" cy="102373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Write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information, such as sensor values, setpoints, alerts,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etc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current and historical information, alerts, other events</a:t>
            </a: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Subscribe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information with or without callback</a:t>
            </a: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Cancel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subscriptions before expiration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0D15C-0B76-4C21-8161-60EFF27CF7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7</a:t>
            </a:fld>
            <a:endParaRPr lang="fi-FI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C0D151-179C-473A-93C5-820B2FFD40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962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8903C-2B0E-4DE1-8661-8DD871813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Write message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57446D-1D03-4D46-BAFE-35A5BF5309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737359"/>
            <a:ext cx="7543800" cy="399559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F7459F7-DB0D-430D-8D2F-CBCA0EC9D0F1}"/>
              </a:ext>
            </a:extLst>
          </p:cNvPr>
          <p:cNvSpPr/>
          <p:nvPr/>
        </p:nvSpPr>
        <p:spPr>
          <a:xfrm>
            <a:off x="1108709" y="1908810"/>
            <a:ext cx="6812155" cy="6501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C26C3A-1471-427D-ACA1-98C446C897A2}"/>
              </a:ext>
            </a:extLst>
          </p:cNvPr>
          <p:cNvSpPr/>
          <p:nvPr/>
        </p:nvSpPr>
        <p:spPr>
          <a:xfrm>
            <a:off x="1108709" y="2846069"/>
            <a:ext cx="6812155" cy="20156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2AA9BD5-CDB8-49AD-811C-7B14C09AB8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8</a:t>
            </a:fld>
            <a:endParaRPr lang="fi-FI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F4D1F46-72C4-440D-87F9-F594E476C8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823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31CF7-4D48-4988-84F4-50EE7E4C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O-MI/O-DF Reference 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1C0FC-B124-4A79-80F3-BAFE5956A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417320"/>
            <a:ext cx="7543801" cy="4023360"/>
          </a:xfrm>
        </p:spPr>
        <p:txBody>
          <a:bodyPr/>
          <a:lstStyle/>
          <a:p>
            <a:r>
              <a:rPr lang="en-GB" dirty="0"/>
              <a:t>Open source implementation developed at Aalto University</a:t>
            </a:r>
          </a:p>
          <a:p>
            <a:pPr lvl="1"/>
            <a:r>
              <a:rPr lang="en-GB" dirty="0"/>
              <a:t>Available at: </a:t>
            </a:r>
            <a:r>
              <a:rPr lang="en-GB" dirty="0">
                <a:hlinkClick r:id="rId2"/>
              </a:rPr>
              <a:t>https://github.com/AaltoAsia/O-MI</a:t>
            </a:r>
            <a:r>
              <a:rPr lang="en-GB" dirty="0"/>
              <a:t> </a:t>
            </a:r>
          </a:p>
          <a:p>
            <a:r>
              <a:rPr lang="en-GB" dirty="0"/>
              <a:t>Enable fast deployment of IoT node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FD6085-25A4-447E-AED4-0B0811E99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0265" y="3047798"/>
            <a:ext cx="4903470" cy="301835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7F575B-57CA-41CB-9850-117EE4FA78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91104" y="6449626"/>
            <a:ext cx="984019" cy="365125"/>
          </a:xfrm>
        </p:spPr>
        <p:txBody>
          <a:bodyPr/>
          <a:lstStyle/>
          <a:p>
            <a:fld id="{94613EF8-138C-EE4A-98C4-7FE3A831C097}" type="slidenum">
              <a:rPr lang="fi-FI" smtClean="0"/>
              <a:t>9</a:t>
            </a:fld>
            <a:endParaRPr lang="fi-FI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A68708-A375-40D2-AF50-A5124998B3A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Dublin Workshop: 01-05-2019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21081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2570</Words>
  <Application>Microsoft Office PowerPoint</Application>
  <PresentationFormat>On-screen Show (4:3)</PresentationFormat>
  <Paragraphs>464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Calibri</vt:lpstr>
      <vt:lpstr>Calibri Light</vt:lpstr>
      <vt:lpstr>Tahoma</vt:lpstr>
      <vt:lpstr>Wingdings</vt:lpstr>
      <vt:lpstr>Wingdings 2</vt:lpstr>
      <vt:lpstr>Retrospect</vt:lpstr>
      <vt:lpstr>Smart Cities Architecture and Implementation Workshop: Standards and Technology</vt:lpstr>
      <vt:lpstr>Agenda</vt:lpstr>
      <vt:lpstr>Introduction</vt:lpstr>
      <vt:lpstr>Open Messaging Standards</vt:lpstr>
      <vt:lpstr>Open Data Format (O-DF)</vt:lpstr>
      <vt:lpstr>Open Message Interface (O-MI)</vt:lpstr>
      <vt:lpstr>O-MI Basic Operations</vt:lpstr>
      <vt:lpstr>An example Write message </vt:lpstr>
      <vt:lpstr>O-MI/O-DF Reference Implementation</vt:lpstr>
      <vt:lpstr>O-MI Node Server</vt:lpstr>
      <vt:lpstr>Web Client</vt:lpstr>
      <vt:lpstr>Wrapper</vt:lpstr>
      <vt:lpstr>How to run O-MI node?</vt:lpstr>
      <vt:lpstr>O-MI/O-DF Sandbox</vt:lpstr>
      <vt:lpstr>Steps to publish data with reference implementation</vt:lpstr>
      <vt:lpstr>Case Study: Smart Home</vt:lpstr>
      <vt:lpstr>Smart Home Scenario Description</vt:lpstr>
      <vt:lpstr>Hardware and Sensors Provided</vt:lpstr>
      <vt:lpstr>Live Demo</vt:lpstr>
      <vt:lpstr>1-Wire Sensor Installation</vt:lpstr>
      <vt:lpstr>OWFS Installation</vt:lpstr>
      <vt:lpstr>OWFS Installation</vt:lpstr>
      <vt:lpstr>Connecting to Raspberry Pi with SSH</vt:lpstr>
      <vt:lpstr>Start 1-wire (Start from here with RPi)</vt:lpstr>
      <vt:lpstr>Raspberry Pi Pinout</vt:lpstr>
      <vt:lpstr>CO2 Sensor (Model: S-100)</vt:lpstr>
      <vt:lpstr>Temperature and Humidity Sensor  (Model: SHT-20)</vt:lpstr>
      <vt:lpstr>Temperature and Humidity Sensor  (Model: SHT-20)</vt:lpstr>
      <vt:lpstr>Live Demo</vt:lpstr>
      <vt:lpstr>ESP8266  Arduino Configuration</vt:lpstr>
      <vt:lpstr>ESP8266 Arduino Configuration</vt:lpstr>
      <vt:lpstr>SHT-20 Sensor </vt:lpstr>
      <vt:lpstr>S-100 Sensor</vt:lpstr>
      <vt:lpstr>CPU Temperature (For Linux machine)</vt:lpstr>
      <vt:lpstr>CPU Temperature (For MAC machine)</vt:lpstr>
      <vt:lpstr>Create a subscription for our  visualization Node</vt:lpstr>
      <vt:lpstr>PowerPoint Presentation</vt:lpstr>
      <vt:lpstr>PowerPoint Presentation</vt:lpstr>
      <vt:lpstr>Interoperability</vt:lpstr>
      <vt:lpstr>Raspberry Pi setup</vt:lpstr>
      <vt:lpstr>Java Installation</vt:lpstr>
      <vt:lpstr>Writing data to O-MI Node</vt:lpstr>
      <vt:lpstr>CO2 Sensor (Model: S-100)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Cities Architecture and Implementation Workshop: Standards and Technology</dc:title>
  <dc:creator>Asad</dc:creator>
  <cp:lastModifiedBy>Asad</cp:lastModifiedBy>
  <cp:revision>48</cp:revision>
  <dcterms:created xsi:type="dcterms:W3CDTF">2019-04-30T13:08:06Z</dcterms:created>
  <dcterms:modified xsi:type="dcterms:W3CDTF">2019-05-01T12:40:16Z</dcterms:modified>
</cp:coreProperties>
</file>